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slides/slide25.xml" Type="http://schemas.openxmlformats.org/officeDocument/2006/relationships/slide"/><Relationship Id="rId54" Target="slides/slide26.xml" Type="http://schemas.openxmlformats.org/officeDocument/2006/relationships/slide"/><Relationship Id="rId55" Target="slides/slide27.xml" Type="http://schemas.openxmlformats.org/officeDocument/2006/relationships/slide"/><Relationship Id="rId56" Target="slides/slide28.xml" Type="http://schemas.openxmlformats.org/officeDocument/2006/relationships/slide"/><Relationship Id="rId57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3.jpe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72" r="0" b="-190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3366855" y="920334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9"/>
                </a:lnTo>
                <a:lnTo>
                  <a:pt x="0" y="7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73502" y="0"/>
            <a:ext cx="8614498" cy="1030006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3094" t="-21050" r="-5193" b="-2125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19648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9" y="0"/>
                </a:lnTo>
                <a:lnTo>
                  <a:pt x="9904959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57660" y="4008518"/>
            <a:ext cx="9772679" cy="171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1"/>
              </a:lnSpc>
            </a:pPr>
            <a:r>
              <a:rPr lang="en-US" sz="4957">
                <a:solidFill>
                  <a:srgbClr val="040506"/>
                </a:solidFill>
                <a:latin typeface="Archivo Black"/>
              </a:rPr>
              <a:t>VISORES CARTOGRÁFICOS EN LA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2857" y="6033620"/>
            <a:ext cx="9497482" cy="53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sz="3153" spc="167">
                <a:solidFill>
                  <a:srgbClr val="231F20"/>
                </a:solidFill>
                <a:latin typeface="Montserrat Classic Bold"/>
              </a:rPr>
              <a:t>DANIEL FELIPE CORREA ZAPATA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59874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559" y="3908163"/>
            <a:ext cx="3888726" cy="3732322"/>
            <a:chOff x="0" y="0"/>
            <a:chExt cx="1024191" cy="982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4191" cy="982998"/>
            </a:xfrm>
            <a:custGeom>
              <a:avLst/>
              <a:gdLst/>
              <a:ahLst/>
              <a:cxnLst/>
              <a:rect r="r" b="b" t="t" l="l"/>
              <a:pathLst>
                <a:path h="982998" w="1024191">
                  <a:moveTo>
                    <a:pt x="39817" y="0"/>
                  </a:moveTo>
                  <a:lnTo>
                    <a:pt x="984374" y="0"/>
                  </a:lnTo>
                  <a:cubicBezTo>
                    <a:pt x="1006364" y="0"/>
                    <a:pt x="1024191" y="17827"/>
                    <a:pt x="1024191" y="39817"/>
                  </a:cubicBezTo>
                  <a:lnTo>
                    <a:pt x="1024191" y="943181"/>
                  </a:lnTo>
                  <a:cubicBezTo>
                    <a:pt x="1024191" y="965172"/>
                    <a:pt x="1006364" y="982998"/>
                    <a:pt x="984374" y="982998"/>
                  </a:cubicBezTo>
                  <a:lnTo>
                    <a:pt x="39817" y="982998"/>
                  </a:lnTo>
                  <a:cubicBezTo>
                    <a:pt x="17827" y="982998"/>
                    <a:pt x="0" y="965172"/>
                    <a:pt x="0" y="943181"/>
                  </a:cubicBezTo>
                  <a:lnTo>
                    <a:pt x="0" y="39817"/>
                  </a:lnTo>
                  <a:cubicBezTo>
                    <a:pt x="0" y="17827"/>
                    <a:pt x="17827" y="0"/>
                    <a:pt x="398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27079" y="3751794"/>
            <a:ext cx="157787" cy="156369"/>
            <a:chOff x="0" y="0"/>
            <a:chExt cx="320400" cy="317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7244" y="3742269"/>
            <a:ext cx="1047779" cy="1124013"/>
            <a:chOff x="0" y="0"/>
            <a:chExt cx="2127600" cy="228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010575" y="3908163"/>
            <a:ext cx="3888726" cy="3732322"/>
            <a:chOff x="0" y="0"/>
            <a:chExt cx="980606" cy="9411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0606" cy="941166"/>
            </a:xfrm>
            <a:custGeom>
              <a:avLst/>
              <a:gdLst/>
              <a:ahLst/>
              <a:cxnLst/>
              <a:rect r="r" b="b" t="t" l="l"/>
              <a:pathLst>
                <a:path h="941166" w="980606">
                  <a:moveTo>
                    <a:pt x="39817" y="0"/>
                  </a:moveTo>
                  <a:lnTo>
                    <a:pt x="940789" y="0"/>
                  </a:lnTo>
                  <a:cubicBezTo>
                    <a:pt x="962779" y="0"/>
                    <a:pt x="980606" y="17827"/>
                    <a:pt x="980606" y="39817"/>
                  </a:cubicBezTo>
                  <a:lnTo>
                    <a:pt x="980606" y="901349"/>
                  </a:lnTo>
                  <a:cubicBezTo>
                    <a:pt x="980606" y="923340"/>
                    <a:pt x="962779" y="941166"/>
                    <a:pt x="940789" y="941166"/>
                  </a:cubicBezTo>
                  <a:lnTo>
                    <a:pt x="39817" y="941166"/>
                  </a:lnTo>
                  <a:cubicBezTo>
                    <a:pt x="17827" y="941166"/>
                    <a:pt x="0" y="923340"/>
                    <a:pt x="0" y="901349"/>
                  </a:cubicBezTo>
                  <a:lnTo>
                    <a:pt x="0" y="39817"/>
                  </a:lnTo>
                  <a:cubicBezTo>
                    <a:pt x="0" y="17827"/>
                    <a:pt x="17827" y="0"/>
                    <a:pt x="398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09878" y="3755649"/>
            <a:ext cx="164801" cy="163319"/>
            <a:chOff x="0" y="0"/>
            <a:chExt cx="320400" cy="3175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256972" y="3755649"/>
            <a:ext cx="1035306" cy="1110633"/>
            <a:chOff x="0" y="0"/>
            <a:chExt cx="2127600" cy="2282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56501" y="3889113"/>
            <a:ext cx="3925556" cy="3732322"/>
            <a:chOff x="0" y="0"/>
            <a:chExt cx="1033891" cy="982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3891" cy="982998"/>
            </a:xfrm>
            <a:custGeom>
              <a:avLst/>
              <a:gdLst/>
              <a:ahLst/>
              <a:cxnLst/>
              <a:rect r="r" b="b" t="t" l="l"/>
              <a:pathLst>
                <a:path h="982998" w="1033891">
                  <a:moveTo>
                    <a:pt x="39444" y="0"/>
                  </a:moveTo>
                  <a:lnTo>
                    <a:pt x="994448" y="0"/>
                  </a:lnTo>
                  <a:cubicBezTo>
                    <a:pt x="1004909" y="0"/>
                    <a:pt x="1014941" y="4156"/>
                    <a:pt x="1022339" y="11553"/>
                  </a:cubicBezTo>
                  <a:cubicBezTo>
                    <a:pt x="1029736" y="18950"/>
                    <a:pt x="1033891" y="28983"/>
                    <a:pt x="1033891" y="39444"/>
                  </a:cubicBezTo>
                  <a:lnTo>
                    <a:pt x="1033891" y="943555"/>
                  </a:lnTo>
                  <a:cubicBezTo>
                    <a:pt x="1033891" y="965339"/>
                    <a:pt x="1016232" y="982998"/>
                    <a:pt x="994448" y="982998"/>
                  </a:cubicBezTo>
                  <a:lnTo>
                    <a:pt x="39444" y="982998"/>
                  </a:lnTo>
                  <a:cubicBezTo>
                    <a:pt x="28983" y="982998"/>
                    <a:pt x="18950" y="978843"/>
                    <a:pt x="11553" y="971446"/>
                  </a:cubicBezTo>
                  <a:cubicBezTo>
                    <a:pt x="4156" y="964048"/>
                    <a:pt x="0" y="954016"/>
                    <a:pt x="0" y="943555"/>
                  </a:cubicBezTo>
                  <a:lnTo>
                    <a:pt x="0" y="39444"/>
                  </a:lnTo>
                  <a:cubicBezTo>
                    <a:pt x="0" y="28983"/>
                    <a:pt x="4156" y="18950"/>
                    <a:pt x="11553" y="11553"/>
                  </a:cubicBezTo>
                  <a:cubicBezTo>
                    <a:pt x="18950" y="4156"/>
                    <a:pt x="28983" y="0"/>
                    <a:pt x="3944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68678" y="3762600"/>
            <a:ext cx="157787" cy="156369"/>
            <a:chOff x="0" y="0"/>
            <a:chExt cx="320400" cy="317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609318" y="3742269"/>
            <a:ext cx="1047779" cy="1124013"/>
            <a:chOff x="0" y="0"/>
            <a:chExt cx="2127600" cy="2282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695885" y="3889113"/>
            <a:ext cx="3925556" cy="3732322"/>
            <a:chOff x="0" y="0"/>
            <a:chExt cx="1033891" cy="982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3891" cy="982998"/>
            </a:xfrm>
            <a:custGeom>
              <a:avLst/>
              <a:gdLst/>
              <a:ahLst/>
              <a:cxnLst/>
              <a:rect r="r" b="b" t="t" l="l"/>
              <a:pathLst>
                <a:path h="982998" w="1033891">
                  <a:moveTo>
                    <a:pt x="39444" y="0"/>
                  </a:moveTo>
                  <a:lnTo>
                    <a:pt x="994448" y="0"/>
                  </a:lnTo>
                  <a:cubicBezTo>
                    <a:pt x="1004909" y="0"/>
                    <a:pt x="1014941" y="4156"/>
                    <a:pt x="1022339" y="11553"/>
                  </a:cubicBezTo>
                  <a:cubicBezTo>
                    <a:pt x="1029736" y="18950"/>
                    <a:pt x="1033891" y="28983"/>
                    <a:pt x="1033891" y="39444"/>
                  </a:cubicBezTo>
                  <a:lnTo>
                    <a:pt x="1033891" y="943555"/>
                  </a:lnTo>
                  <a:cubicBezTo>
                    <a:pt x="1033891" y="965339"/>
                    <a:pt x="1016232" y="982998"/>
                    <a:pt x="994448" y="982998"/>
                  </a:cubicBezTo>
                  <a:lnTo>
                    <a:pt x="39444" y="982998"/>
                  </a:lnTo>
                  <a:cubicBezTo>
                    <a:pt x="28983" y="982998"/>
                    <a:pt x="18950" y="978843"/>
                    <a:pt x="11553" y="971446"/>
                  </a:cubicBezTo>
                  <a:cubicBezTo>
                    <a:pt x="4156" y="964048"/>
                    <a:pt x="0" y="954016"/>
                    <a:pt x="0" y="943555"/>
                  </a:cubicBezTo>
                  <a:lnTo>
                    <a:pt x="0" y="39444"/>
                  </a:lnTo>
                  <a:cubicBezTo>
                    <a:pt x="0" y="28983"/>
                    <a:pt x="4156" y="18950"/>
                    <a:pt x="11553" y="11553"/>
                  </a:cubicBezTo>
                  <a:cubicBezTo>
                    <a:pt x="18950" y="4156"/>
                    <a:pt x="28983" y="0"/>
                    <a:pt x="3944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945315" y="3762600"/>
            <a:ext cx="157787" cy="156369"/>
            <a:chOff x="0" y="0"/>
            <a:chExt cx="320400" cy="317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969874" y="3762600"/>
            <a:ext cx="1047779" cy="1124013"/>
            <a:chOff x="0" y="0"/>
            <a:chExt cx="2127600" cy="2282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5211687" y="6113208"/>
            <a:ext cx="1266608" cy="1266608"/>
          </a:xfrm>
          <a:custGeom>
            <a:avLst/>
            <a:gdLst/>
            <a:ahLst/>
            <a:cxnLst/>
            <a:rect r="r" b="b" t="t" l="l"/>
            <a:pathLst>
              <a:path h="1266608" w="1266608">
                <a:moveTo>
                  <a:pt x="0" y="0"/>
                </a:moveTo>
                <a:lnTo>
                  <a:pt x="1266608" y="0"/>
                </a:lnTo>
                <a:lnTo>
                  <a:pt x="1266608" y="1266608"/>
                </a:lnTo>
                <a:lnTo>
                  <a:pt x="0" y="126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133207" y="6113208"/>
            <a:ext cx="2728237" cy="1399220"/>
          </a:xfrm>
          <a:custGeom>
            <a:avLst/>
            <a:gdLst/>
            <a:ahLst/>
            <a:cxnLst/>
            <a:rect r="r" b="b" t="t" l="l"/>
            <a:pathLst>
              <a:path h="1399220" w="2728237">
                <a:moveTo>
                  <a:pt x="0" y="0"/>
                </a:moveTo>
                <a:lnTo>
                  <a:pt x="2728237" y="0"/>
                </a:lnTo>
                <a:lnTo>
                  <a:pt x="2728237" y="1399220"/>
                </a:lnTo>
                <a:lnTo>
                  <a:pt x="0" y="139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590981" y="6041852"/>
            <a:ext cx="2911023" cy="770966"/>
          </a:xfrm>
          <a:custGeom>
            <a:avLst/>
            <a:gdLst/>
            <a:ahLst/>
            <a:cxnLst/>
            <a:rect r="r" b="b" t="t" l="l"/>
            <a:pathLst>
              <a:path h="770966" w="2911023">
                <a:moveTo>
                  <a:pt x="0" y="0"/>
                </a:moveTo>
                <a:lnTo>
                  <a:pt x="2911023" y="0"/>
                </a:lnTo>
                <a:lnTo>
                  <a:pt x="2911023" y="770966"/>
                </a:lnTo>
                <a:lnTo>
                  <a:pt x="0" y="770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72882" y="5928094"/>
            <a:ext cx="3276081" cy="1584334"/>
          </a:xfrm>
          <a:custGeom>
            <a:avLst/>
            <a:gdLst/>
            <a:ahLst/>
            <a:cxnLst/>
            <a:rect r="r" b="b" t="t" l="l"/>
            <a:pathLst>
              <a:path h="1584334" w="3276081">
                <a:moveTo>
                  <a:pt x="0" y="0"/>
                </a:moveTo>
                <a:lnTo>
                  <a:pt x="3276080" y="0"/>
                </a:lnTo>
                <a:lnTo>
                  <a:pt x="3276080" y="1584334"/>
                </a:lnTo>
                <a:lnTo>
                  <a:pt x="0" y="1584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744640" y="1367502"/>
            <a:ext cx="10798720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010101"/>
                </a:solidFill>
                <a:latin typeface="Archivo Black"/>
              </a:rPr>
              <a:t>TECNOLOGÍAS A UTILIZAR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84867" y="4155136"/>
            <a:ext cx="2187717" cy="7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Desarrollo web básico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8858" y="5166451"/>
            <a:ext cx="2745392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000000"/>
                </a:solidFill>
                <a:latin typeface="Montserrat Classic"/>
              </a:rPr>
              <a:t>HTML, JavaScript, CSS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252747" y="4094462"/>
            <a:ext cx="2370328" cy="77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5"/>
              </a:lnSpc>
              <a:spcBef>
                <a:spcPct val="0"/>
              </a:spcBef>
            </a:pPr>
            <a:r>
              <a:rPr lang="en-US" sz="2264" spc="221">
                <a:solidFill>
                  <a:srgbClr val="000000"/>
                </a:solidFill>
                <a:latin typeface="Montserrat Classic Bold"/>
              </a:rPr>
              <a:t>Motor de mapas web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34588" y="5337901"/>
            <a:ext cx="2867416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000000"/>
                </a:solidFill>
                <a:latin typeface="Montserrat Classic"/>
              </a:rPr>
              <a:t>Leaflet.js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999997" y="4141576"/>
            <a:ext cx="1596042" cy="7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Editor de texto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71384" y="5092128"/>
            <a:ext cx="2745392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000000"/>
                </a:solidFill>
                <a:latin typeface="Montserrat Classic"/>
              </a:rPr>
              <a:t>Recomendado Visual Studio Code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973722" y="4122526"/>
            <a:ext cx="2550046" cy="7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Navegador web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315010" y="5069268"/>
            <a:ext cx="2745392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000000"/>
                </a:solidFill>
                <a:latin typeface="Montserrat Classic"/>
              </a:rPr>
              <a:t>Recomendado Google Chrome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03200" y="-1138536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0018" y="141883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INTRODUCCIÓN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37" y="1321401"/>
            <a:ext cx="9498653" cy="568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6"/>
              </a:lnSpc>
            </a:pPr>
            <a:r>
              <a:rPr lang="en-US" sz="2912">
                <a:solidFill>
                  <a:srgbClr val="000000"/>
                </a:solidFill>
                <a:latin typeface="Open Sauce"/>
              </a:rPr>
              <a:t>Define la estructura de una página web utilizando etiquetas y elementos</a:t>
            </a: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3786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57390" y="170640"/>
            <a:ext cx="8322570" cy="771016"/>
            <a:chOff x="0" y="0"/>
            <a:chExt cx="2191953" cy="2030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1953" cy="203066"/>
            </a:xfrm>
            <a:custGeom>
              <a:avLst/>
              <a:gdLst/>
              <a:ahLst/>
              <a:cxnLst/>
              <a:rect r="r" b="b" t="t" l="l"/>
              <a:pathLst>
                <a:path h="203066" w="2191953">
                  <a:moveTo>
                    <a:pt x="0" y="0"/>
                  </a:moveTo>
                  <a:lnTo>
                    <a:pt x="2191953" y="0"/>
                  </a:lnTo>
                  <a:lnTo>
                    <a:pt x="2191953" y="203066"/>
                  </a:lnTo>
                  <a:lnTo>
                    <a:pt x="0" y="203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HyperText Markup Language (”Esqueleto” de la página)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21693" y="2763474"/>
            <a:ext cx="9335697" cy="6494826"/>
          </a:xfrm>
          <a:custGeom>
            <a:avLst/>
            <a:gdLst/>
            <a:ahLst/>
            <a:cxnLst/>
            <a:rect r="r" b="b" t="t" l="l"/>
            <a:pathLst>
              <a:path h="6494826" w="9335697">
                <a:moveTo>
                  <a:pt x="0" y="0"/>
                </a:moveTo>
                <a:lnTo>
                  <a:pt x="9335697" y="0"/>
                </a:lnTo>
                <a:lnTo>
                  <a:pt x="9335697" y="6494826"/>
                </a:lnTo>
                <a:lnTo>
                  <a:pt x="0" y="649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8" t="0" r="-8436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53868" y="1675557"/>
            <a:ext cx="7726092" cy="793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&lt;head&gt;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Contiene información sobre la página.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Etiquetas importantes: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&lt;title&gt;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Define el título de la página que se muestra en la barra de título del navegador.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&lt;link&gt;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Se utiliza para vincular una hoja de estilos (CSS), fuentes y otros recursos relacionados con la presentación.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&lt;script&gt;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Se utiliza para vincular scripts o librerías JavaScript que se ejecutan en la página web. 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9779" y="628212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3373" y="1342959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INTRODUCCIÓN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6669" y="3152935"/>
            <a:ext cx="17573903" cy="886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&lt;body&gt;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Incluye todo el contenido visible de la página.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E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tiquetas importantes: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&lt;div&gt;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Sirve para crear divisiones o secciones en una página web.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&lt;p&gt;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Define un párrafo de texto en la página web.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<![CDATA[<h1>, <h2>, <h3>, <h4>, <h5>, <h6>]]>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Son títulos de diferente importancia y tamaño.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&lt;img&gt;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 Se utiliza para mostrar imágenes en la página web.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&lt;button&gt; 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Define un botón para realizar una acción, como enviar un formulario o ejecutar una función.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03200" y="-1138536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0018" y="141883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INTRODUCCIÓN CSS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7390" y="170640"/>
            <a:ext cx="8322570" cy="771016"/>
            <a:chOff x="0" y="0"/>
            <a:chExt cx="2191953" cy="203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1953" cy="203066"/>
            </a:xfrm>
            <a:custGeom>
              <a:avLst/>
              <a:gdLst/>
              <a:ahLst/>
              <a:cxnLst/>
              <a:rect r="r" b="b" t="t" l="l"/>
              <a:pathLst>
                <a:path h="203066" w="2191953">
                  <a:moveTo>
                    <a:pt x="0" y="0"/>
                  </a:moveTo>
                  <a:lnTo>
                    <a:pt x="2191953" y="0"/>
                  </a:lnTo>
                  <a:lnTo>
                    <a:pt x="2191953" y="203066"/>
                  </a:lnTo>
                  <a:lnTo>
                    <a:pt x="0" y="203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Cascading Style Sheets (”Piel y maquillaje” de la página)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47480" y="2247437"/>
            <a:ext cx="6005989" cy="314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7"/>
              </a:lnSpc>
            </a:pPr>
            <a:r>
              <a:rPr lang="en-US" sz="3567">
                <a:solidFill>
                  <a:srgbClr val="000000"/>
                </a:solidFill>
                <a:latin typeface="Open Sauce"/>
              </a:rPr>
              <a:t>Controla la apariencia y el formato de los elementos HTML en una página web.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6822" y="7009693"/>
            <a:ext cx="8831355" cy="2248607"/>
          </a:xfrm>
          <a:custGeom>
            <a:avLst/>
            <a:gdLst/>
            <a:ahLst/>
            <a:cxnLst/>
            <a:rect r="r" b="b" t="t" l="l"/>
            <a:pathLst>
              <a:path h="2248607" w="8831355">
                <a:moveTo>
                  <a:pt x="0" y="0"/>
                </a:moveTo>
                <a:lnTo>
                  <a:pt x="8831354" y="0"/>
                </a:lnTo>
                <a:lnTo>
                  <a:pt x="8831354" y="2248607"/>
                </a:lnTo>
                <a:lnTo>
                  <a:pt x="0" y="2248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86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57390" y="6553979"/>
            <a:ext cx="8322570" cy="3160036"/>
          </a:xfrm>
          <a:custGeom>
            <a:avLst/>
            <a:gdLst/>
            <a:ahLst/>
            <a:cxnLst/>
            <a:rect r="r" b="b" t="t" l="l"/>
            <a:pathLst>
              <a:path h="3160036" w="8322570">
                <a:moveTo>
                  <a:pt x="0" y="0"/>
                </a:moveTo>
                <a:lnTo>
                  <a:pt x="8322570" y="0"/>
                </a:lnTo>
                <a:lnTo>
                  <a:pt x="8322570" y="3160036"/>
                </a:lnTo>
                <a:lnTo>
                  <a:pt x="0" y="316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72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06822" y="1283308"/>
            <a:ext cx="11176977" cy="4854110"/>
            <a:chOff x="0" y="0"/>
            <a:chExt cx="14902636" cy="64721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87513" cy="6472146"/>
            </a:xfrm>
            <a:custGeom>
              <a:avLst/>
              <a:gdLst/>
              <a:ahLst/>
              <a:cxnLst/>
              <a:rect r="r" b="b" t="t" l="l"/>
              <a:pathLst>
                <a:path h="6472146" w="7887513">
                  <a:moveTo>
                    <a:pt x="0" y="0"/>
                  </a:moveTo>
                  <a:lnTo>
                    <a:pt x="7887513" y="0"/>
                  </a:lnTo>
                  <a:lnTo>
                    <a:pt x="7887513" y="6472146"/>
                  </a:lnTo>
                  <a:lnTo>
                    <a:pt x="0" y="6472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09" b="-108744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452412" y="0"/>
              <a:ext cx="6450224" cy="6472146"/>
            </a:xfrm>
            <a:custGeom>
              <a:avLst/>
              <a:gdLst/>
              <a:ahLst/>
              <a:cxnLst/>
              <a:rect r="r" b="b" t="t" l="l"/>
              <a:pathLst>
                <a:path h="6472146" w="6450224">
                  <a:moveTo>
                    <a:pt x="0" y="0"/>
                  </a:moveTo>
                  <a:lnTo>
                    <a:pt x="6450224" y="0"/>
                  </a:lnTo>
                  <a:lnTo>
                    <a:pt x="6450224" y="6472146"/>
                  </a:lnTo>
                  <a:lnTo>
                    <a:pt x="0" y="6472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3936" r="-22943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03200" y="-1138536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0018" y="141883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INTRODUCCIÓN JS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10219" y="170640"/>
            <a:ext cx="8322570" cy="771016"/>
            <a:chOff x="0" y="0"/>
            <a:chExt cx="2191953" cy="203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1953" cy="203066"/>
            </a:xfrm>
            <a:custGeom>
              <a:avLst/>
              <a:gdLst/>
              <a:ahLst/>
              <a:cxnLst/>
              <a:rect r="r" b="b" t="t" l="l"/>
              <a:pathLst>
                <a:path h="203066" w="2191953">
                  <a:moveTo>
                    <a:pt x="0" y="0"/>
                  </a:moveTo>
                  <a:lnTo>
                    <a:pt x="2191953" y="0"/>
                  </a:lnTo>
                  <a:lnTo>
                    <a:pt x="2191953" y="203066"/>
                  </a:lnTo>
                  <a:lnTo>
                    <a:pt x="0" y="203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JavaScript (”Cerebro” de la página)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0018" y="5876098"/>
            <a:ext cx="5945822" cy="4295141"/>
          </a:xfrm>
          <a:custGeom>
            <a:avLst/>
            <a:gdLst/>
            <a:ahLst/>
            <a:cxnLst/>
            <a:rect r="r" b="b" t="t" l="l"/>
            <a:pathLst>
              <a:path h="4295141" w="5945822">
                <a:moveTo>
                  <a:pt x="0" y="0"/>
                </a:moveTo>
                <a:lnTo>
                  <a:pt x="5945822" y="0"/>
                </a:lnTo>
                <a:lnTo>
                  <a:pt x="5945822" y="4295140"/>
                </a:lnTo>
                <a:lnTo>
                  <a:pt x="0" y="429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5468" y="1419826"/>
            <a:ext cx="17705664" cy="233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Lenguaje de programación útil para agregar interactividad y funcionalidad a las páginas web.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90018" y="2927256"/>
            <a:ext cx="4034872" cy="288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 Bold"/>
              </a:rPr>
              <a:t>Variables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Numeros Enteros 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int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Numeros decimales(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float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Booleanos 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bool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Cadenas de texto 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string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Arrays 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array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Open Sauce"/>
              </a:rPr>
              <a:t>Objetos (</a:t>
            </a:r>
            <a:r>
              <a:rPr lang="en-US" sz="2523">
                <a:solidFill>
                  <a:srgbClr val="000000"/>
                </a:solidFill>
                <a:latin typeface="Open Sauce Bold"/>
              </a:rPr>
              <a:t>object</a:t>
            </a:r>
            <a:r>
              <a:rPr lang="en-US" sz="2523">
                <a:solidFill>
                  <a:srgbClr val="000000"/>
                </a:solidFill>
                <a:latin typeface="Open Sauce"/>
              </a:rPr>
              <a:t>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21054" y="5876098"/>
            <a:ext cx="8866399" cy="3814389"/>
          </a:xfrm>
          <a:custGeom>
            <a:avLst/>
            <a:gdLst/>
            <a:ahLst/>
            <a:cxnLst/>
            <a:rect r="r" b="b" t="t" l="l"/>
            <a:pathLst>
              <a:path h="3814389" w="8866399">
                <a:moveTo>
                  <a:pt x="0" y="0"/>
                </a:moveTo>
                <a:lnTo>
                  <a:pt x="8866399" y="0"/>
                </a:lnTo>
                <a:lnTo>
                  <a:pt x="8866399" y="3814389"/>
                </a:lnTo>
                <a:lnTo>
                  <a:pt x="0" y="381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" t="0" r="-31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521054" y="2927256"/>
            <a:ext cx="8866399" cy="34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654">
                <a:solidFill>
                  <a:srgbClr val="000000"/>
                </a:solidFill>
                <a:latin typeface="Open Sauce Bold"/>
              </a:rPr>
              <a:t>Función</a:t>
            </a:r>
          </a:p>
          <a:p>
            <a:pPr algn="just">
              <a:lnSpc>
                <a:spcPts val="3450"/>
              </a:lnSpc>
            </a:pPr>
            <a:r>
              <a:rPr lang="en-US" sz="2654">
                <a:solidFill>
                  <a:srgbClr val="000000"/>
                </a:solidFill>
                <a:latin typeface="Open Sauce"/>
              </a:rPr>
              <a:t>Bloque de código reutilizable que realiza una tarea específica o calcula un valor.</a:t>
            </a:r>
          </a:p>
          <a:p>
            <a:pPr algn="just">
              <a:lnSpc>
                <a:spcPts val="3450"/>
              </a:lnSpc>
            </a:pPr>
            <a:r>
              <a:rPr lang="en-US" sz="2654">
                <a:solidFill>
                  <a:srgbClr val="000000"/>
                </a:solidFill>
                <a:latin typeface="Open Sauce"/>
              </a:rPr>
              <a:t>Puede aceptar argumentos (datos de entrada) y devolver un resultado (valor de salida).</a:t>
            </a:r>
          </a:p>
          <a:p>
            <a:pPr algn="just">
              <a:lnSpc>
                <a:spcPts val="3450"/>
              </a:lnSpc>
            </a:pPr>
          </a:p>
          <a:p>
            <a:pPr algn="just">
              <a:lnSpc>
                <a:spcPts val="3450"/>
              </a:lnSpc>
            </a:pPr>
          </a:p>
          <a:p>
            <a:pPr algn="just">
              <a:lnSpc>
                <a:spcPts val="3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03200" y="-1138536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0018" y="141883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INTRODUCCIÓN JS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10219" y="170640"/>
            <a:ext cx="8322570" cy="771016"/>
            <a:chOff x="0" y="0"/>
            <a:chExt cx="2191953" cy="203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1953" cy="203066"/>
            </a:xfrm>
            <a:custGeom>
              <a:avLst/>
              <a:gdLst/>
              <a:ahLst/>
              <a:cxnLst/>
              <a:rect r="r" b="b" t="t" l="l"/>
              <a:pathLst>
                <a:path h="203066" w="2191953">
                  <a:moveTo>
                    <a:pt x="0" y="0"/>
                  </a:moveTo>
                  <a:lnTo>
                    <a:pt x="2191953" y="0"/>
                  </a:lnTo>
                  <a:lnTo>
                    <a:pt x="2191953" y="203066"/>
                  </a:lnTo>
                  <a:lnTo>
                    <a:pt x="0" y="203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JavaScript (”Cerebro” de la página)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0018" y="5298233"/>
            <a:ext cx="7326767" cy="3370793"/>
          </a:xfrm>
          <a:custGeom>
            <a:avLst/>
            <a:gdLst/>
            <a:ahLst/>
            <a:cxnLst/>
            <a:rect r="r" b="b" t="t" l="l"/>
            <a:pathLst>
              <a:path h="3370793" w="7326767">
                <a:moveTo>
                  <a:pt x="0" y="0"/>
                </a:moveTo>
                <a:lnTo>
                  <a:pt x="7326767" y="0"/>
                </a:lnTo>
                <a:lnTo>
                  <a:pt x="7326767" y="3370793"/>
                </a:lnTo>
                <a:lnTo>
                  <a:pt x="0" y="3370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29" r="0" b="-76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50869" y="5298233"/>
            <a:ext cx="6598627" cy="4732018"/>
          </a:xfrm>
          <a:custGeom>
            <a:avLst/>
            <a:gdLst/>
            <a:ahLst/>
            <a:cxnLst/>
            <a:rect r="r" b="b" t="t" l="l"/>
            <a:pathLst>
              <a:path h="4732018" w="6598627">
                <a:moveTo>
                  <a:pt x="0" y="0"/>
                </a:moveTo>
                <a:lnTo>
                  <a:pt x="6598626" y="0"/>
                </a:lnTo>
                <a:lnTo>
                  <a:pt x="6598626" y="4732018"/>
                </a:lnTo>
                <a:lnTo>
                  <a:pt x="0" y="473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90018" y="2029507"/>
            <a:ext cx="7326767" cy="420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 Bold"/>
              </a:rPr>
              <a:t>Condicional</a:t>
            </a: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Permite que el código tome decisiones basadas en una condición dada. Puede llevar a diferentes acciones o ejecución de código, dependiendo de si la condición es verdadera o falsa.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50869" y="2029507"/>
            <a:ext cx="6598627" cy="280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1"/>
              </a:lnSpc>
            </a:pPr>
            <a:r>
              <a:rPr lang="en-US" sz="2870">
                <a:solidFill>
                  <a:srgbClr val="000000"/>
                </a:solidFill>
                <a:latin typeface="Open Sauce Bold"/>
              </a:rPr>
              <a:t>Ciclo</a:t>
            </a:r>
          </a:p>
          <a:p>
            <a:pPr>
              <a:lnSpc>
                <a:spcPts val="3731"/>
              </a:lnSpc>
              <a:spcBef>
                <a:spcPct val="0"/>
              </a:spcBef>
            </a:pPr>
            <a:r>
              <a:rPr lang="en-US" sz="2870">
                <a:solidFill>
                  <a:srgbClr val="000000"/>
                </a:solidFill>
                <a:latin typeface="Open Sauce"/>
              </a:rPr>
              <a:t>P</a:t>
            </a:r>
            <a:r>
              <a:rPr lang="en-US" sz="2870">
                <a:solidFill>
                  <a:srgbClr val="000000"/>
                </a:solidFill>
                <a:latin typeface="Open Sauce"/>
              </a:rPr>
              <a:t>ermite que un bloque de código se ejecute repetidamente mientras se cumple una condición específica. Útil para realizar tareas repetitivas, como recorrer una lista de elementos.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76490" y="797207"/>
            <a:ext cx="15859325" cy="2258023"/>
            <a:chOff x="0" y="0"/>
            <a:chExt cx="1537211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3373" y="1342959"/>
            <a:ext cx="8960851" cy="7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9"/>
              </a:lnSpc>
              <a:spcBef>
                <a:spcPct val="0"/>
              </a:spcBef>
            </a:pPr>
            <a:r>
              <a:rPr lang="en-US" sz="4470" spc="35">
                <a:solidFill>
                  <a:srgbClr val="FFFFFF"/>
                </a:solidFill>
                <a:latin typeface="Archivo Black"/>
              </a:rPr>
              <a:t> FORMATO GEOJSON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10" y="3624404"/>
            <a:ext cx="16560790" cy="65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Es un objeto JSON que contiene una o más entidades geográficas:</a:t>
            </a:r>
          </a:p>
          <a:p>
            <a:pPr algn="just">
              <a:lnSpc>
                <a:spcPts val="3727"/>
              </a:lnSpc>
            </a:pPr>
          </a:p>
          <a:p>
            <a:pPr algn="just" marL="619049" indent="-309524" lvl="1">
              <a:lnSpc>
                <a:spcPts val="3727"/>
              </a:lnSpc>
              <a:buFont typeface="Arial"/>
              <a:buChar char="•"/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"type" : Indica el tipo de entidad geográfica, que generalmente es "Feature" o “Feature Collection”.</a:t>
            </a:r>
          </a:p>
          <a:p>
            <a:pPr algn="just">
              <a:lnSpc>
                <a:spcPts val="3727"/>
              </a:lnSpc>
            </a:pPr>
          </a:p>
          <a:p>
            <a:pPr algn="just" marL="619049" indent="-309524" lvl="1">
              <a:lnSpc>
                <a:spcPts val="3727"/>
              </a:lnSpc>
              <a:buFont typeface="Arial"/>
              <a:buChar char="•"/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"geometry" : Contiene la geometría de la entidad y sus coordenadas. Las geometrías posibles son "Point", "LineString", "Polygon" , "MultiPoint", "MultiLineString", "MultiPolygon", "GeometryCollection".</a:t>
            </a:r>
          </a:p>
          <a:p>
            <a:pPr algn="just">
              <a:lnSpc>
                <a:spcPts val="3727"/>
              </a:lnSpc>
            </a:pPr>
          </a:p>
          <a:p>
            <a:pPr algn="just" marL="619049" indent="-309524" lvl="1">
              <a:lnSpc>
                <a:spcPts val="3727"/>
              </a:lnSpc>
              <a:buFont typeface="Arial"/>
              <a:buChar char="•"/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"properties" : Almacena atributos adicionales como nombres, descripciones u otra información relacionada con la entidad geográfica.</a:t>
            </a: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</a:pPr>
          </a:p>
          <a:p>
            <a:pPr algn="just">
              <a:lnSpc>
                <a:spcPts val="3727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091215" y="2095288"/>
            <a:ext cx="5871784" cy="959941"/>
            <a:chOff x="0" y="0"/>
            <a:chExt cx="1546478" cy="2528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6478" cy="252824"/>
            </a:xfrm>
            <a:custGeom>
              <a:avLst/>
              <a:gdLst/>
              <a:ahLst/>
              <a:cxnLst/>
              <a:rect r="r" b="b" t="t" l="l"/>
              <a:pathLst>
                <a:path h="252824" w="1546478">
                  <a:moveTo>
                    <a:pt x="0" y="0"/>
                  </a:moveTo>
                  <a:lnTo>
                    <a:pt x="1546478" y="0"/>
                  </a:lnTo>
                  <a:lnTo>
                    <a:pt x="1546478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de navegación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72216" y="2095288"/>
            <a:ext cx="5871784" cy="959941"/>
            <a:chOff x="0" y="0"/>
            <a:chExt cx="1546478" cy="2528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6478" cy="252824"/>
            </a:xfrm>
            <a:custGeom>
              <a:avLst/>
              <a:gdLst/>
              <a:ahLst/>
              <a:cxnLst/>
              <a:rect r="r" b="b" t="t" l="l"/>
              <a:pathLst>
                <a:path h="252824" w="1546478">
                  <a:moveTo>
                    <a:pt x="0" y="0"/>
                  </a:moveTo>
                  <a:lnTo>
                    <a:pt x="1546478" y="0"/>
                  </a:lnTo>
                  <a:lnTo>
                    <a:pt x="1546478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JavaScript Object Notation (JSON)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47480" y="0"/>
            <a:ext cx="9534019" cy="1112295"/>
            <a:chOff x="0" y="0"/>
            <a:chExt cx="1876002" cy="218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37900" y="189765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01404" y="-1693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637900" y="62978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826959" y="4243119"/>
            <a:ext cx="5621881" cy="5332755"/>
          </a:xfrm>
          <a:custGeom>
            <a:avLst/>
            <a:gdLst/>
            <a:ahLst/>
            <a:cxnLst/>
            <a:rect r="r" b="b" t="t" l="l"/>
            <a:pathLst>
              <a:path h="5332755" w="5621881">
                <a:moveTo>
                  <a:pt x="0" y="0"/>
                </a:moveTo>
                <a:lnTo>
                  <a:pt x="5621881" y="0"/>
                </a:lnTo>
                <a:lnTo>
                  <a:pt x="5621881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48840" y="4243119"/>
            <a:ext cx="4996940" cy="5332755"/>
          </a:xfrm>
          <a:custGeom>
            <a:avLst/>
            <a:gdLst/>
            <a:ahLst/>
            <a:cxnLst/>
            <a:rect r="r" b="b" t="t" l="l"/>
            <a:pathLst>
              <a:path h="5332755" w="4996940">
                <a:moveTo>
                  <a:pt x="0" y="0"/>
                </a:moveTo>
                <a:lnTo>
                  <a:pt x="4996940" y="0"/>
                </a:lnTo>
                <a:lnTo>
                  <a:pt x="4996940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85142" y="864657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PUNTOS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3854" y="2683691"/>
            <a:ext cx="171202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Representan ubicaciones individuales como una ciudad, un pozo de agua, una tienda, etc. Se definen por una localización (latitud y longitud), además de sus atributos asociados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1078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46905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34403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205587" y="2807345"/>
            <a:ext cx="3688892" cy="6935118"/>
          </a:xfrm>
          <a:custGeom>
            <a:avLst/>
            <a:gdLst/>
            <a:ahLst/>
            <a:cxnLst/>
            <a:rect r="r" b="b" t="t" l="l"/>
            <a:pathLst>
              <a:path h="6935118" w="3688892">
                <a:moveTo>
                  <a:pt x="0" y="0"/>
                </a:moveTo>
                <a:lnTo>
                  <a:pt x="3688893" y="0"/>
                </a:lnTo>
                <a:lnTo>
                  <a:pt x="3688893" y="6935118"/>
                </a:lnTo>
                <a:lnTo>
                  <a:pt x="0" y="6935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4480" y="2847189"/>
            <a:ext cx="4890834" cy="6895275"/>
          </a:xfrm>
          <a:custGeom>
            <a:avLst/>
            <a:gdLst/>
            <a:ahLst/>
            <a:cxnLst/>
            <a:rect r="r" b="b" t="t" l="l"/>
            <a:pathLst>
              <a:path h="6895275" w="4890834">
                <a:moveTo>
                  <a:pt x="0" y="0"/>
                </a:moveTo>
                <a:lnTo>
                  <a:pt x="4890834" y="0"/>
                </a:lnTo>
                <a:lnTo>
                  <a:pt x="4890834" y="6895274"/>
                </a:lnTo>
                <a:lnTo>
                  <a:pt x="0" y="689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3813" y="797982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LÍNEAS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4571" y="5285176"/>
            <a:ext cx="827942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Representan elementos lineales, como carreteras, ríos, ferrocarriles y más. Se define por una serie de puntos de inicio y fin, y sus atributos asociados.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14810" y="8086127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785834" y="9174705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414810" y="7927282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8548" y="612680"/>
            <a:ext cx="6698070" cy="6819302"/>
          </a:xfrm>
          <a:custGeom>
            <a:avLst/>
            <a:gdLst/>
            <a:ahLst/>
            <a:cxnLst/>
            <a:rect r="r" b="b" t="t" l="l"/>
            <a:pathLst>
              <a:path h="6819302" w="6698070">
                <a:moveTo>
                  <a:pt x="0" y="0"/>
                </a:moveTo>
                <a:lnTo>
                  <a:pt x="6698070" y="0"/>
                </a:lnTo>
                <a:lnTo>
                  <a:pt x="6698070" y="6819302"/>
                </a:lnTo>
                <a:lnTo>
                  <a:pt x="0" y="681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56618" y="612680"/>
            <a:ext cx="4106246" cy="6819302"/>
          </a:xfrm>
          <a:custGeom>
            <a:avLst/>
            <a:gdLst/>
            <a:ahLst/>
            <a:cxnLst/>
            <a:rect r="r" b="b" t="t" l="l"/>
            <a:pathLst>
              <a:path h="6819302" w="4106246">
                <a:moveTo>
                  <a:pt x="0" y="0"/>
                </a:moveTo>
                <a:lnTo>
                  <a:pt x="4106246" y="0"/>
                </a:lnTo>
                <a:lnTo>
                  <a:pt x="4106246" y="6819302"/>
                </a:lnTo>
                <a:lnTo>
                  <a:pt x="0" y="681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79671" y="862122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POLÍGONOS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61856" y="710237"/>
            <a:ext cx="4197444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Representan características geográficas como países, estados, lagos, parques, parcelas de tierra,etc. Se define por un conjunto de puntos que describen su forma y tamaño, así como sus atributos adicionales.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-476551"/>
            <a:ext cx="18288000" cy="4358960"/>
            <a:chOff x="0" y="0"/>
            <a:chExt cx="6242343" cy="14878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42343" cy="1487868"/>
            </a:xfrm>
            <a:custGeom>
              <a:avLst/>
              <a:gdLst/>
              <a:ahLst/>
              <a:cxnLst/>
              <a:rect r="r" b="b" t="t" l="l"/>
              <a:pathLst>
                <a:path h="1487868" w="6242343">
                  <a:moveTo>
                    <a:pt x="4657" y="0"/>
                  </a:moveTo>
                  <a:lnTo>
                    <a:pt x="6237686" y="0"/>
                  </a:lnTo>
                  <a:cubicBezTo>
                    <a:pt x="6240258" y="0"/>
                    <a:pt x="6242343" y="2085"/>
                    <a:pt x="6242343" y="4657"/>
                  </a:cubicBezTo>
                  <a:lnTo>
                    <a:pt x="6242343" y="1483211"/>
                  </a:lnTo>
                  <a:cubicBezTo>
                    <a:pt x="6242343" y="1485783"/>
                    <a:pt x="6240258" y="1487868"/>
                    <a:pt x="6237686" y="1487868"/>
                  </a:cubicBezTo>
                  <a:lnTo>
                    <a:pt x="4657" y="1487868"/>
                  </a:lnTo>
                  <a:cubicBezTo>
                    <a:pt x="2085" y="1487868"/>
                    <a:pt x="0" y="1485783"/>
                    <a:pt x="0" y="1483211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59819" y="10149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</a:t>
            </a: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16452" y="5914179"/>
            <a:ext cx="2743420" cy="3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SIG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2698" y="5958011"/>
            <a:ext cx="2743420" cy="3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Antecedentes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8943" y="5914179"/>
            <a:ext cx="2743420" cy="79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Visores cartograficos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42776" y="5958011"/>
            <a:ext cx="2743420" cy="3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Tipos de 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5402" y="8019240"/>
            <a:ext cx="2743420" cy="79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Tecnologias a utilizar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01648" y="8063072"/>
            <a:ext cx="2743420" cy="79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Introducción al Dev. Web.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51726" y="8063072"/>
            <a:ext cx="2743420" cy="3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Construcción Visor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78468" y="8063072"/>
            <a:ext cx="2743420" cy="3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>
                <a:solidFill>
                  <a:srgbClr val="231F20"/>
                </a:solidFill>
                <a:latin typeface="Montserrat Light"/>
              </a:rPr>
              <a:t>GeoJSON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39540" y="5169740"/>
            <a:ext cx="9347006" cy="4568184"/>
          </a:xfrm>
          <a:custGeom>
            <a:avLst/>
            <a:gdLst/>
            <a:ahLst/>
            <a:cxnLst/>
            <a:rect r="r" b="b" t="t" l="l"/>
            <a:pathLst>
              <a:path h="4568184" w="9347006">
                <a:moveTo>
                  <a:pt x="0" y="0"/>
                </a:moveTo>
                <a:lnTo>
                  <a:pt x="9347006" y="0"/>
                </a:lnTo>
                <a:lnTo>
                  <a:pt x="9347006" y="4568184"/>
                </a:lnTo>
                <a:lnTo>
                  <a:pt x="0" y="456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86546" y="2747246"/>
            <a:ext cx="5566086" cy="6990678"/>
          </a:xfrm>
          <a:custGeom>
            <a:avLst/>
            <a:gdLst/>
            <a:ahLst/>
            <a:cxnLst/>
            <a:rect r="r" b="b" t="t" l="l"/>
            <a:pathLst>
              <a:path h="6990678" w="5566086">
                <a:moveTo>
                  <a:pt x="0" y="0"/>
                </a:moveTo>
                <a:lnTo>
                  <a:pt x="5566086" y="0"/>
                </a:lnTo>
                <a:lnTo>
                  <a:pt x="5566086" y="6990678"/>
                </a:lnTo>
                <a:lnTo>
                  <a:pt x="0" y="699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MULTIPUNTOS, MULTILÍNEAS Y MULTIPOLÍGONOS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9540" y="2955563"/>
            <a:ext cx="9059800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Son objetos vectoriales que agrupan varios puntos, líneas o polígonos en una sola entidad. Podría representar una cadena de restaurantes o la división política de un país,etc.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76251" y="4415628"/>
            <a:ext cx="6009828" cy="3751698"/>
          </a:xfrm>
          <a:custGeom>
            <a:avLst/>
            <a:gdLst/>
            <a:ahLst/>
            <a:cxnLst/>
            <a:rect r="r" b="b" t="t" l="l"/>
            <a:pathLst>
              <a:path h="3751698" w="6009828">
                <a:moveTo>
                  <a:pt x="0" y="0"/>
                </a:moveTo>
                <a:lnTo>
                  <a:pt x="6009828" y="0"/>
                </a:lnTo>
                <a:lnTo>
                  <a:pt x="6009828" y="3751698"/>
                </a:lnTo>
                <a:lnTo>
                  <a:pt x="0" y="3751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53708" y="4415628"/>
            <a:ext cx="9672752" cy="3751698"/>
          </a:xfrm>
          <a:custGeom>
            <a:avLst/>
            <a:gdLst/>
            <a:ahLst/>
            <a:cxnLst/>
            <a:rect r="r" b="b" t="t" l="l"/>
            <a:pathLst>
              <a:path h="3751698" w="9672752">
                <a:moveTo>
                  <a:pt x="0" y="0"/>
                </a:moveTo>
                <a:lnTo>
                  <a:pt x="9672752" y="0"/>
                </a:lnTo>
                <a:lnTo>
                  <a:pt x="9672752" y="3751698"/>
                </a:lnTo>
                <a:lnTo>
                  <a:pt x="0" y="375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0" t="0" r="-215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57030"/>
            <a:ext cx="11275505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6622" y="3028239"/>
            <a:ext cx="506908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Estructura de archivos a crear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0976" y="2809164"/>
            <a:ext cx="573821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i</a:t>
            </a:r>
            <a:r>
              <a:rPr lang="en-US" sz="2699">
                <a:solidFill>
                  <a:srgbClr val="000000"/>
                </a:solidFill>
                <a:latin typeface="Open Sauce Bold"/>
              </a:rPr>
              <a:t>ndex.html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la estructura base de HTML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7050405" y="9429750"/>
            <a:ext cx="19354610" cy="2258023"/>
            <a:chOff x="0" y="0"/>
            <a:chExt cx="1876002" cy="2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9140" y="3925088"/>
            <a:ext cx="16770160" cy="1625416"/>
          </a:xfrm>
          <a:custGeom>
            <a:avLst/>
            <a:gdLst/>
            <a:ahLst/>
            <a:cxnLst/>
            <a:rect r="r" b="b" t="t" l="l"/>
            <a:pathLst>
              <a:path h="1625416" w="16770160">
                <a:moveTo>
                  <a:pt x="0" y="0"/>
                </a:moveTo>
                <a:lnTo>
                  <a:pt x="16770160" y="0"/>
                </a:lnTo>
                <a:lnTo>
                  <a:pt x="16770160" y="1625415"/>
                </a:lnTo>
                <a:lnTo>
                  <a:pt x="0" y="162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9140" y="6668738"/>
            <a:ext cx="10469936" cy="1639421"/>
          </a:xfrm>
          <a:custGeom>
            <a:avLst/>
            <a:gdLst/>
            <a:ahLst/>
            <a:cxnLst/>
            <a:rect r="r" b="b" t="t" l="l"/>
            <a:pathLst>
              <a:path h="1639421" w="10469936">
                <a:moveTo>
                  <a:pt x="0" y="0"/>
                </a:moveTo>
                <a:lnTo>
                  <a:pt x="10469935" y="0"/>
                </a:lnTo>
                <a:lnTo>
                  <a:pt x="10469935" y="1639421"/>
                </a:lnTo>
                <a:lnTo>
                  <a:pt x="0" y="163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2540317"/>
            <a:ext cx="1295086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las siguientes etiquetas en dentro del &lt;head&gt; en este mismo orden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9140" y="3257066"/>
            <a:ext cx="308639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las fuentes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9140" y="5836253"/>
            <a:ext cx="591325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10101"/>
                </a:solidFill>
                <a:latin typeface="Open Sauce"/>
              </a:rPr>
              <a:t>Añadir el archivo de estilos propios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079865" y="3433408"/>
            <a:ext cx="11803708" cy="3414507"/>
          </a:xfrm>
          <a:custGeom>
            <a:avLst/>
            <a:gdLst/>
            <a:ahLst/>
            <a:cxnLst/>
            <a:rect r="r" b="b" t="t" l="l"/>
            <a:pathLst>
              <a:path h="3414507" w="11803708">
                <a:moveTo>
                  <a:pt x="0" y="0"/>
                </a:moveTo>
                <a:lnTo>
                  <a:pt x="11803709" y="0"/>
                </a:lnTo>
                <a:lnTo>
                  <a:pt x="11803709" y="3414507"/>
                </a:lnTo>
                <a:lnTo>
                  <a:pt x="0" y="341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9865" y="7721700"/>
            <a:ext cx="11269679" cy="2239670"/>
          </a:xfrm>
          <a:custGeom>
            <a:avLst/>
            <a:gdLst/>
            <a:ahLst/>
            <a:cxnLst/>
            <a:rect r="r" b="b" t="t" l="l"/>
            <a:pathLst>
              <a:path h="2239670" w="11269679">
                <a:moveTo>
                  <a:pt x="0" y="0"/>
                </a:moveTo>
                <a:lnTo>
                  <a:pt x="11269679" y="0"/>
                </a:lnTo>
                <a:lnTo>
                  <a:pt x="11269679" y="2239670"/>
                </a:lnTo>
                <a:lnTo>
                  <a:pt x="0" y="2239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9865" y="2600923"/>
            <a:ext cx="9144000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los archivos de estilos y librería JS de Leaflet.js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9865" y="7054303"/>
            <a:ext cx="9144000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la librería jQuery y el script JS propio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7050405" y="9429750"/>
            <a:ext cx="19354610" cy="2258023"/>
            <a:chOff x="0" y="0"/>
            <a:chExt cx="1876002" cy="2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65965" y="4169512"/>
            <a:ext cx="8864102" cy="3699304"/>
          </a:xfrm>
          <a:custGeom>
            <a:avLst/>
            <a:gdLst/>
            <a:ahLst/>
            <a:cxnLst/>
            <a:rect r="r" b="b" t="t" l="l"/>
            <a:pathLst>
              <a:path h="3699304" w="8864102">
                <a:moveTo>
                  <a:pt x="0" y="0"/>
                </a:moveTo>
                <a:lnTo>
                  <a:pt x="8864102" y="0"/>
                </a:lnTo>
                <a:lnTo>
                  <a:pt x="8864102" y="3699304"/>
                </a:lnTo>
                <a:lnTo>
                  <a:pt x="0" y="3699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540317"/>
            <a:ext cx="1295086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las siguientes etiquetas en dentro del &lt;body&gt; en este mismo orden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071" y="3344227"/>
            <a:ext cx="8250795" cy="53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La etiqueta 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&lt;header&gt;</a:t>
            </a:r>
            <a:r>
              <a:rPr lang="en-US" sz="2499">
                <a:solidFill>
                  <a:srgbClr val="000000"/>
                </a:solidFill>
                <a:latin typeface="Open Sauce"/>
              </a:rPr>
              <a:t> ayuda a identificar la estructura de la página, en este caso el Encabezado.</a:t>
            </a:r>
          </a:p>
          <a:p>
            <a:pPr>
              <a:lnSpc>
                <a:spcPts val="3249"/>
              </a:lnSpc>
              <a:spcBef>
                <a:spcPct val="0"/>
              </a:spcBef>
            </a:p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Una etiqueta 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&lt;img&gt;</a:t>
            </a:r>
            <a:r>
              <a:rPr lang="en-US" sz="2499">
                <a:solidFill>
                  <a:srgbClr val="000000"/>
                </a:solidFill>
                <a:latin typeface="Open Sauce"/>
              </a:rPr>
              <a:t> con el logo del visor o empresa.</a:t>
            </a:r>
          </a:p>
          <a:p>
            <a:pPr>
              <a:lnSpc>
                <a:spcPts val="3249"/>
              </a:lnSpc>
              <a:spcBef>
                <a:spcPct val="0"/>
              </a:spcBef>
            </a:p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Una etiqueta 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&lt;h1&gt;</a:t>
            </a:r>
            <a:r>
              <a:rPr lang="en-US" sz="2499">
                <a:solidFill>
                  <a:srgbClr val="000000"/>
                </a:solidFill>
                <a:latin typeface="Open Sauce"/>
              </a:rPr>
              <a:t> con el nombre del visor.</a:t>
            </a:r>
          </a:p>
          <a:p>
            <a:pPr>
              <a:lnSpc>
                <a:spcPts val="3249"/>
              </a:lnSpc>
              <a:spcBef>
                <a:spcPct val="0"/>
              </a:spcBef>
            </a:p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La etiqueta 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&lt;main&gt;</a:t>
            </a:r>
            <a:r>
              <a:rPr lang="en-US" sz="2499">
                <a:solidFill>
                  <a:srgbClr val="000000"/>
                </a:solidFill>
                <a:latin typeface="Open Sauce"/>
              </a:rPr>
              <a:t> ayuda a identificar la estructura de la página, en este caso el Cuerpo principal donde va el visor.</a:t>
            </a:r>
          </a:p>
          <a:p>
            <a:pPr>
              <a:lnSpc>
                <a:spcPts val="3249"/>
              </a:lnSpc>
              <a:spcBef>
                <a:spcPct val="0"/>
              </a:spcBef>
            </a:p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Una etiqueta 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&lt;div&gt;</a:t>
            </a:r>
            <a:r>
              <a:rPr lang="en-US" sz="2499">
                <a:solidFill>
                  <a:srgbClr val="000000"/>
                </a:solidFill>
                <a:latin typeface="Open Sauce"/>
              </a:rPr>
              <a:t> con el identificador id=”map”, es indispensable para la correcta visualización del visor.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7050405" y="9429750"/>
            <a:ext cx="19354610" cy="2258023"/>
            <a:chOff x="0" y="0"/>
            <a:chExt cx="1876002" cy="2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8382" y="4038254"/>
            <a:ext cx="7642817" cy="4258603"/>
          </a:xfrm>
          <a:custGeom>
            <a:avLst/>
            <a:gdLst/>
            <a:ahLst/>
            <a:cxnLst/>
            <a:rect r="r" b="b" t="t" l="l"/>
            <a:pathLst>
              <a:path h="4258603" w="7642817">
                <a:moveTo>
                  <a:pt x="0" y="0"/>
                </a:moveTo>
                <a:lnTo>
                  <a:pt x="7642817" y="0"/>
                </a:lnTo>
                <a:lnTo>
                  <a:pt x="7642817" y="4258604"/>
                </a:lnTo>
                <a:lnTo>
                  <a:pt x="0" y="425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34351" y="4038254"/>
            <a:ext cx="5315845" cy="4258603"/>
          </a:xfrm>
          <a:custGeom>
            <a:avLst/>
            <a:gdLst/>
            <a:ahLst/>
            <a:cxnLst/>
            <a:rect r="r" b="b" t="t" l="l"/>
            <a:pathLst>
              <a:path h="4258603" w="5315845">
                <a:moveTo>
                  <a:pt x="0" y="0"/>
                </a:moveTo>
                <a:lnTo>
                  <a:pt x="5315846" y="0"/>
                </a:lnTo>
                <a:lnTo>
                  <a:pt x="5315846" y="4258604"/>
                </a:lnTo>
                <a:lnTo>
                  <a:pt x="0" y="425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5" t="-252" r="0" b="-25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73349" y="4038254"/>
            <a:ext cx="4191220" cy="4258603"/>
          </a:xfrm>
          <a:custGeom>
            <a:avLst/>
            <a:gdLst/>
            <a:ahLst/>
            <a:cxnLst/>
            <a:rect r="r" b="b" t="t" l="l"/>
            <a:pathLst>
              <a:path h="4258603" w="4191220">
                <a:moveTo>
                  <a:pt x="0" y="0"/>
                </a:moveTo>
                <a:lnTo>
                  <a:pt x="4191220" y="0"/>
                </a:lnTo>
                <a:lnTo>
                  <a:pt x="4191220" y="4258604"/>
                </a:lnTo>
                <a:lnTo>
                  <a:pt x="0" y="425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1863" y="2724748"/>
            <a:ext cx="466427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estilos</a:t>
            </a:r>
            <a:r>
              <a:rPr lang="en-US" sz="2699">
                <a:solidFill>
                  <a:srgbClr val="000000"/>
                </a:solidFill>
                <a:latin typeface="Open Sauce Bold"/>
              </a:rPr>
              <a:t>.css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los siguientes estilos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0983" y="3916879"/>
            <a:ext cx="11692323" cy="4945937"/>
          </a:xfrm>
          <a:custGeom>
            <a:avLst/>
            <a:gdLst/>
            <a:ahLst/>
            <a:cxnLst/>
            <a:rect r="r" b="b" t="t" l="l"/>
            <a:pathLst>
              <a:path h="4945937" w="11692323">
                <a:moveTo>
                  <a:pt x="0" y="0"/>
                </a:moveTo>
                <a:lnTo>
                  <a:pt x="11692323" y="0"/>
                </a:lnTo>
                <a:lnTo>
                  <a:pt x="11692323" y="4945937"/>
                </a:lnTo>
                <a:lnTo>
                  <a:pt x="0" y="4945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2420" y="2564131"/>
            <a:ext cx="4323159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mapa</a:t>
            </a:r>
            <a:r>
              <a:rPr lang="en-US" sz="2699">
                <a:solidFill>
                  <a:srgbClr val="000000"/>
                </a:solidFill>
                <a:latin typeface="Open Sauce Bold"/>
              </a:rPr>
              <a:t>.js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Añadir el siguiente 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5550" y="3897829"/>
            <a:ext cx="5973823" cy="556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Encerramos el código en una función anónima autoejecutable para evitar conflictos con otras librerías.</a:t>
            </a:r>
          </a:p>
          <a:p>
            <a:pPr>
              <a:lnSpc>
                <a:spcPts val="2989"/>
              </a:lnSpc>
              <a:spcBef>
                <a:spcPct val="0"/>
              </a:spcBef>
            </a:pPr>
          </a:p>
          <a:p>
            <a:pPr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Declaramos una variable para el Mapa.</a:t>
            </a:r>
          </a:p>
          <a:p>
            <a:pPr>
              <a:lnSpc>
                <a:spcPts val="2989"/>
              </a:lnSpc>
              <a:spcBef>
                <a:spcPct val="0"/>
              </a:spcBef>
            </a:pPr>
          </a:p>
          <a:p>
            <a:pPr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Inicializamos una función que va a ejecutarse una vez esté cargada la página.</a:t>
            </a:r>
          </a:p>
          <a:p>
            <a:pPr>
              <a:lnSpc>
                <a:spcPts val="2989"/>
              </a:lnSpc>
              <a:spcBef>
                <a:spcPct val="0"/>
              </a:spcBef>
            </a:pPr>
          </a:p>
          <a:p>
            <a:pPr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Inicializamos el Mapa en una posición y con un zoom determinados</a:t>
            </a:r>
          </a:p>
          <a:p>
            <a:pPr>
              <a:lnSpc>
                <a:spcPts val="2989"/>
              </a:lnSpc>
              <a:spcBef>
                <a:spcPct val="0"/>
              </a:spcBef>
            </a:pPr>
          </a:p>
          <a:p>
            <a:pPr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</a:rPr>
              <a:t>Añadimos el mapa base de OpenStreetMap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9525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74263" y="2857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17197" y="3632729"/>
            <a:ext cx="13453605" cy="6172087"/>
          </a:xfrm>
          <a:custGeom>
            <a:avLst/>
            <a:gdLst/>
            <a:ahLst/>
            <a:cxnLst/>
            <a:rect r="r" b="b" t="t" l="l"/>
            <a:pathLst>
              <a:path h="6172087" w="13453605">
                <a:moveTo>
                  <a:pt x="0" y="0"/>
                </a:moveTo>
                <a:lnTo>
                  <a:pt x="13453606" y="0"/>
                </a:lnTo>
                <a:lnTo>
                  <a:pt x="13453606" y="6172088"/>
                </a:lnTo>
                <a:lnTo>
                  <a:pt x="0" y="617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57030"/>
            <a:ext cx="1127550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SECUENCIA PARA HACER EL VISOR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9285" y="2479949"/>
            <a:ext cx="186943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Navegador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Resultado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315725" y="-229882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18" y="10918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26855" t="0" r="-2685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93187" y="1789330"/>
            <a:ext cx="9870338" cy="5607975"/>
            <a:chOff x="0" y="0"/>
            <a:chExt cx="2599595" cy="1476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1476998"/>
            </a:xfrm>
            <a:custGeom>
              <a:avLst/>
              <a:gdLst/>
              <a:ahLst/>
              <a:cxnLst/>
              <a:rect r="r" b="b" t="t" l="l"/>
              <a:pathLst>
                <a:path h="1476998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1456604"/>
                  </a:lnTo>
                  <a:cubicBezTo>
                    <a:pt x="2599595" y="1462013"/>
                    <a:pt x="2597447" y="1467200"/>
                    <a:pt x="2593622" y="1471024"/>
                  </a:cubicBezTo>
                  <a:cubicBezTo>
                    <a:pt x="2589798" y="1474849"/>
                    <a:pt x="2584610" y="1476998"/>
                    <a:pt x="2579202" y="1476998"/>
                  </a:cubicBezTo>
                  <a:lnTo>
                    <a:pt x="20393" y="1476998"/>
                  </a:lnTo>
                  <a:cubicBezTo>
                    <a:pt x="14985" y="1476998"/>
                    <a:pt x="9798" y="1474849"/>
                    <a:pt x="5973" y="1471024"/>
                  </a:cubicBezTo>
                  <a:cubicBezTo>
                    <a:pt x="2149" y="1467200"/>
                    <a:pt x="0" y="1462013"/>
                    <a:pt x="0" y="1456604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97161" y="3794016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5189" r="223" b="-2966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22599" y="5086350"/>
            <a:ext cx="392288" cy="392288"/>
          </a:xfrm>
          <a:custGeom>
            <a:avLst/>
            <a:gdLst/>
            <a:ahLst/>
            <a:cxnLst/>
            <a:rect r="r" b="b" t="t" l="l"/>
            <a:pathLst>
              <a:path h="392288" w="392288">
                <a:moveTo>
                  <a:pt x="0" y="0"/>
                </a:moveTo>
                <a:lnTo>
                  <a:pt x="392288" y="0"/>
                </a:lnTo>
                <a:lnTo>
                  <a:pt x="392288" y="392288"/>
                </a:lnTo>
                <a:lnTo>
                  <a:pt x="0" y="39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52234" y="2287610"/>
            <a:ext cx="8152245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CONTACTO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5711" y="3747977"/>
            <a:ext cx="4688768" cy="41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Daniel Felipe Correa Zapata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42142" y="4255751"/>
            <a:ext cx="4507344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Ingeniero Geólogo y Electrónico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52233" y="5096600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danielfcorrea012@gmail.com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9063" y="4392443"/>
            <a:ext cx="11369874" cy="135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10"/>
              </a:lnSpc>
              <a:spcBef>
                <a:spcPct val="0"/>
              </a:spcBef>
            </a:pPr>
            <a:r>
              <a:rPr lang="en-US" sz="7906">
                <a:solidFill>
                  <a:srgbClr val="000000"/>
                </a:solidFill>
                <a:latin typeface="Archivo Black"/>
              </a:rPr>
              <a:t>MUCHAS 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61472" y="-378064"/>
            <a:ext cx="9782247" cy="11005028"/>
            <a:chOff x="0" y="0"/>
            <a:chExt cx="5370413" cy="6041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929" t="-3752" r="-13442" b="-157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3908" y="5651287"/>
            <a:ext cx="1828744" cy="18287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521107" y="799021"/>
            <a:ext cx="15859325" cy="2258023"/>
            <a:chOff x="0" y="0"/>
            <a:chExt cx="1537211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03373" y="6104501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3373" y="1304859"/>
            <a:ext cx="8135599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SIG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7745" y="4193543"/>
            <a:ext cx="11121391" cy="123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6"/>
              </a:lnSpc>
              <a:spcBef>
                <a:spcPct val="0"/>
              </a:spcBef>
            </a:pPr>
            <a:r>
              <a:rPr lang="en-US" sz="3447" spc="337">
                <a:solidFill>
                  <a:srgbClr val="231F20"/>
                </a:solidFill>
                <a:latin typeface="Montserrat Light Bold"/>
              </a:rPr>
              <a:t>SISTEMAS DE INFORMACIÓN GEOGRÁFICA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7673" y="6274175"/>
            <a:ext cx="10062648" cy="18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  <a:spcBef>
                <a:spcPct val="0"/>
              </a:spcBef>
            </a:pPr>
            <a:r>
              <a:rPr lang="en-US" sz="2867">
                <a:solidFill>
                  <a:srgbClr val="000000"/>
                </a:solidFill>
                <a:latin typeface="Open Sauce"/>
              </a:rPr>
              <a:t>H</a:t>
            </a:r>
            <a:r>
              <a:rPr lang="en-US" sz="2867">
                <a:solidFill>
                  <a:srgbClr val="000000"/>
                </a:solidFill>
                <a:latin typeface="Open Sauce"/>
              </a:rPr>
              <a:t>erramienta tecnológica que permite capturar, almacenar, analizar y visualizar datos relacionados con ubicaciones geográficas en mapas, facilitando la toma de decisiones basada en información espacial.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51217" y="1123950"/>
            <a:ext cx="19354610" cy="1949369"/>
            <a:chOff x="0" y="0"/>
            <a:chExt cx="1876002" cy="188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188948"/>
            </a:xfrm>
            <a:custGeom>
              <a:avLst/>
              <a:gdLst/>
              <a:ahLst/>
              <a:cxnLst/>
              <a:rect r="r" b="b" t="t" l="l"/>
              <a:pathLst>
                <a:path h="188948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188948"/>
                  </a:lnTo>
                  <a:lnTo>
                    <a:pt x="1876002" y="188948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1826" y="3939527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21826" y="4883918"/>
            <a:ext cx="736150" cy="662821"/>
            <a:chOff x="0" y="0"/>
            <a:chExt cx="193883" cy="174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21826" y="5851539"/>
            <a:ext cx="736150" cy="662821"/>
            <a:chOff x="0" y="0"/>
            <a:chExt cx="193883" cy="174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194067">
            <a:off x="2634471" y="2378566"/>
            <a:ext cx="2997478" cy="2997478"/>
            <a:chOff x="0" y="0"/>
            <a:chExt cx="4872604" cy="48726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194067">
            <a:off x="295773" y="2235734"/>
            <a:ext cx="2997478" cy="3008138"/>
            <a:chOff x="0" y="0"/>
            <a:chExt cx="4872604" cy="4889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194067">
            <a:off x="2502691" y="4710020"/>
            <a:ext cx="2997478" cy="2998367"/>
            <a:chOff x="0" y="0"/>
            <a:chExt cx="4872604" cy="48740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5825065" y="1009650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9621826" y="6819160"/>
            <a:ext cx="736150" cy="662821"/>
            <a:chOff x="0" y="0"/>
            <a:chExt cx="193883" cy="1745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621826" y="7790560"/>
            <a:ext cx="736150" cy="662821"/>
            <a:chOff x="0" y="0"/>
            <a:chExt cx="193883" cy="1745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5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194067">
            <a:off x="4856593" y="4843843"/>
            <a:ext cx="2997478" cy="2997478"/>
            <a:chOff x="0" y="0"/>
            <a:chExt cx="4872604" cy="48726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194067">
            <a:off x="4723943" y="7177647"/>
            <a:ext cx="2997478" cy="3008138"/>
            <a:chOff x="0" y="0"/>
            <a:chExt cx="4872604" cy="488993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3601435" y="3294682"/>
            <a:ext cx="1063551" cy="1165245"/>
          </a:xfrm>
          <a:custGeom>
            <a:avLst/>
            <a:gdLst/>
            <a:ahLst/>
            <a:cxnLst/>
            <a:rect r="r" b="b" t="t" l="l"/>
            <a:pathLst>
              <a:path h="1165245" w="1063551">
                <a:moveTo>
                  <a:pt x="0" y="0"/>
                </a:moveTo>
                <a:lnTo>
                  <a:pt x="1063551" y="0"/>
                </a:lnTo>
                <a:lnTo>
                  <a:pt x="1063551" y="1165246"/>
                </a:lnTo>
                <a:lnTo>
                  <a:pt x="0" y="1165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468484" y="5596457"/>
            <a:ext cx="1172984" cy="1172984"/>
          </a:xfrm>
          <a:custGeom>
            <a:avLst/>
            <a:gdLst/>
            <a:ahLst/>
            <a:cxnLst/>
            <a:rect r="r" b="b" t="t" l="l"/>
            <a:pathLst>
              <a:path h="1172984" w="1172984">
                <a:moveTo>
                  <a:pt x="0" y="0"/>
                </a:moveTo>
                <a:lnTo>
                  <a:pt x="1172984" y="0"/>
                </a:lnTo>
                <a:lnTo>
                  <a:pt x="1172984" y="1172984"/>
                </a:lnTo>
                <a:lnTo>
                  <a:pt x="0" y="1172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582369" y="5912079"/>
            <a:ext cx="1496215" cy="907081"/>
          </a:xfrm>
          <a:custGeom>
            <a:avLst/>
            <a:gdLst/>
            <a:ahLst/>
            <a:cxnLst/>
            <a:rect r="r" b="b" t="t" l="l"/>
            <a:pathLst>
              <a:path h="907081" w="1496215">
                <a:moveTo>
                  <a:pt x="0" y="0"/>
                </a:moveTo>
                <a:lnTo>
                  <a:pt x="1496215" y="0"/>
                </a:lnTo>
                <a:lnTo>
                  <a:pt x="1496215" y="907081"/>
                </a:lnTo>
                <a:lnTo>
                  <a:pt x="0" y="907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526427" y="8121971"/>
            <a:ext cx="1392510" cy="1301997"/>
          </a:xfrm>
          <a:custGeom>
            <a:avLst/>
            <a:gdLst/>
            <a:ahLst/>
            <a:cxnLst/>
            <a:rect r="r" b="b" t="t" l="l"/>
            <a:pathLst>
              <a:path h="1301997" w="1392510">
                <a:moveTo>
                  <a:pt x="0" y="0"/>
                </a:moveTo>
                <a:lnTo>
                  <a:pt x="1392510" y="0"/>
                </a:lnTo>
                <a:lnTo>
                  <a:pt x="1392510" y="1301996"/>
                </a:lnTo>
                <a:lnTo>
                  <a:pt x="0" y="13019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2998216"/>
            <a:ext cx="1486890" cy="1483173"/>
          </a:xfrm>
          <a:custGeom>
            <a:avLst/>
            <a:gdLst/>
            <a:ahLst/>
            <a:cxnLst/>
            <a:rect r="r" b="b" t="t" l="l"/>
            <a:pathLst>
              <a:path h="1483173" w="1486890">
                <a:moveTo>
                  <a:pt x="0" y="0"/>
                </a:moveTo>
                <a:lnTo>
                  <a:pt x="1486890" y="0"/>
                </a:lnTo>
                <a:lnTo>
                  <a:pt x="1486890" y="1483173"/>
                </a:lnTo>
                <a:lnTo>
                  <a:pt x="0" y="1483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786442" y="1223043"/>
            <a:ext cx="9308329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CICLO DE LA INFORMACIÓN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45756" y="4095822"/>
            <a:ext cx="2879307" cy="4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5"/>
              </a:lnSpc>
              <a:spcBef>
                <a:spcPct val="0"/>
              </a:spcBef>
            </a:pPr>
            <a:r>
              <a:rPr lang="en-US" sz="2504" spc="57">
                <a:solidFill>
                  <a:srgbClr val="231F20"/>
                </a:solidFill>
                <a:latin typeface="Montserrat Light Bold"/>
              </a:rPr>
              <a:t>Mundo real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45756" y="5057751"/>
            <a:ext cx="5115639" cy="4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5"/>
              </a:lnSpc>
              <a:spcBef>
                <a:spcPct val="0"/>
              </a:spcBef>
            </a:pPr>
            <a:r>
              <a:rPr lang="en-US" sz="2504" spc="57">
                <a:solidFill>
                  <a:srgbClr val="231F20"/>
                </a:solidFill>
                <a:latin typeface="Montserrat Light Bold"/>
              </a:rPr>
              <a:t>Recolección de Información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45756" y="6023224"/>
            <a:ext cx="1270848" cy="4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5"/>
              </a:lnSpc>
              <a:spcBef>
                <a:spcPct val="0"/>
              </a:spcBef>
            </a:pPr>
            <a:r>
              <a:rPr lang="en-US" sz="2504" spc="57">
                <a:solidFill>
                  <a:srgbClr val="231F20"/>
                </a:solidFill>
                <a:latin typeface="Montserrat Light Bold"/>
              </a:rPr>
              <a:t>SIG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45756" y="7904483"/>
            <a:ext cx="5554861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Light Bold"/>
              </a:rPr>
              <a:t> Análisis, Interpretación, Decisión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45297" y="6927206"/>
            <a:ext cx="1003995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Light Bold"/>
              </a:rPr>
              <a:t> Mapa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4832" y="4224141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3999" y="4612490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71653" y="4375454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81360" y="5418863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40504" y="4437802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34192" y="482615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500346" y="4473933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07449" y="5491514"/>
            <a:ext cx="2582745" cy="1431089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82657" y="5374955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FFFFFF"/>
                </a:solidFill>
                <a:latin typeface="Montserrat Classic"/>
              </a:rPr>
              <a:t>60's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ANTECEDENTES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57052" y="3088807"/>
            <a:ext cx="6927109" cy="336473"/>
            <a:chOff x="0" y="0"/>
            <a:chExt cx="4505871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05871" cy="218865"/>
            </a:xfrm>
            <a:custGeom>
              <a:avLst/>
              <a:gdLst/>
              <a:ahLst/>
              <a:cxnLst/>
              <a:rect r="r" b="b" t="t" l="l"/>
              <a:pathLst>
                <a:path h="218865" w="4505871">
                  <a:moveTo>
                    <a:pt x="430267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05871" y="218865"/>
                  </a:lnTo>
                  <a:lnTo>
                    <a:pt x="4302671" y="0"/>
                  </a:lnTo>
                  <a:close/>
                </a:path>
              </a:pathLst>
            </a:custGeom>
            <a:solidFill>
              <a:srgbClr val="6D6B6B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10221042" y="5638482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FFFFFF"/>
                </a:solidFill>
                <a:latin typeface="Montserrat Classic Bold"/>
              </a:rPr>
              <a:t>90's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22405" y="5175286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FFFFFF"/>
                </a:solidFill>
                <a:latin typeface="Montserrat Classic"/>
              </a:rPr>
              <a:t>80's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86071" y="5259320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FFFFFF"/>
                </a:solidFill>
                <a:latin typeface="Montserrat Classic"/>
              </a:rPr>
              <a:t>XXI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66562" y="7213519"/>
            <a:ext cx="2896907" cy="155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1"/>
              </a:lnSpc>
            </a:pPr>
            <a:r>
              <a:rPr lang="en-US" sz="2370">
                <a:solidFill>
                  <a:srgbClr val="000000"/>
                </a:solidFill>
                <a:latin typeface="Open Sauce"/>
              </a:rPr>
              <a:t>Primeros SIG</a:t>
            </a:r>
          </a:p>
          <a:p>
            <a:pPr algn="just">
              <a:lnSpc>
                <a:spcPts val="3081"/>
              </a:lnSpc>
            </a:pPr>
          </a:p>
          <a:p>
            <a:pPr algn="just" marL="511683" indent="-255842" lvl="1">
              <a:lnSpc>
                <a:spcPts val="308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Open Sauce"/>
              </a:rPr>
              <a:t>CGIS</a:t>
            </a:r>
          </a:p>
          <a:p>
            <a:pPr algn="just" marL="511683" indent="-255842" lvl="1">
              <a:lnSpc>
                <a:spcPts val="3081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Open Sauce"/>
              </a:rPr>
              <a:t>SYMAP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53187" y="7408765"/>
            <a:ext cx="3587638" cy="116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7"/>
              </a:lnSpc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Primeros comerciales</a:t>
            </a:r>
          </a:p>
          <a:p>
            <a:pPr algn="just">
              <a:lnSpc>
                <a:spcPts val="3077"/>
              </a:lnSpc>
            </a:pP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 ARC/INFO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012565" y="7408765"/>
            <a:ext cx="3587638" cy="272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QGIS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GeoJSON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Google Earth 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Google Maps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OpenStreetMap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Leaflet</a:t>
            </a:r>
          </a:p>
          <a:p>
            <a:pPr algn="just">
              <a:lnSpc>
                <a:spcPts val="3077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0026650" y="7408765"/>
            <a:ext cx="3587638" cy="15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GPS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ArcGIS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HTML y Javascript </a:t>
            </a:r>
          </a:p>
          <a:p>
            <a:pPr algn="just" marL="511102" indent="-255551" lvl="1">
              <a:lnSpc>
                <a:spcPts val="3077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Open Sauce"/>
              </a:rPr>
              <a:t>MapQuest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42211" y="4815817"/>
            <a:ext cx="13317214" cy="4442483"/>
            <a:chOff x="0" y="0"/>
            <a:chExt cx="4545637" cy="1516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5637" cy="1516377"/>
            </a:xfrm>
            <a:custGeom>
              <a:avLst/>
              <a:gdLst/>
              <a:ahLst/>
              <a:cxnLst/>
              <a:rect r="r" b="b" t="t" l="l"/>
              <a:pathLst>
                <a:path h="1516377" w="4545637">
                  <a:moveTo>
                    <a:pt x="6395" y="0"/>
                  </a:moveTo>
                  <a:lnTo>
                    <a:pt x="4539242" y="0"/>
                  </a:lnTo>
                  <a:cubicBezTo>
                    <a:pt x="4540938" y="0"/>
                    <a:pt x="4542565" y="674"/>
                    <a:pt x="4543764" y="1873"/>
                  </a:cubicBezTo>
                  <a:cubicBezTo>
                    <a:pt x="4544964" y="3072"/>
                    <a:pt x="4545637" y="4699"/>
                    <a:pt x="4545637" y="6395"/>
                  </a:cubicBezTo>
                  <a:lnTo>
                    <a:pt x="4545637" y="1509982"/>
                  </a:lnTo>
                  <a:cubicBezTo>
                    <a:pt x="4545637" y="1513514"/>
                    <a:pt x="4542774" y="1516377"/>
                    <a:pt x="4539242" y="1516377"/>
                  </a:cubicBezTo>
                  <a:lnTo>
                    <a:pt x="6395" y="1516377"/>
                  </a:lnTo>
                  <a:cubicBezTo>
                    <a:pt x="2863" y="1516377"/>
                    <a:pt x="0" y="1513514"/>
                    <a:pt x="0" y="1509982"/>
                  </a:cubicBezTo>
                  <a:lnTo>
                    <a:pt x="0" y="6395"/>
                  </a:lnTo>
                  <a:cubicBezTo>
                    <a:pt x="0" y="2863"/>
                    <a:pt x="2863" y="0"/>
                    <a:pt x="639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10190" y="-335246"/>
            <a:ext cx="1710961" cy="5151063"/>
            <a:chOff x="0" y="0"/>
            <a:chExt cx="450623" cy="1356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623" cy="1356659"/>
            </a:xfrm>
            <a:custGeom>
              <a:avLst/>
              <a:gdLst/>
              <a:ahLst/>
              <a:cxnLst/>
              <a:rect r="r" b="b" t="t" l="l"/>
              <a:pathLst>
                <a:path h="1356659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1356659"/>
                  </a:lnTo>
                  <a:lnTo>
                    <a:pt x="0" y="1356659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4951736" cy="10287000"/>
          </a:xfrm>
          <a:custGeom>
            <a:avLst/>
            <a:gdLst/>
            <a:ahLst/>
            <a:cxnLst/>
            <a:rect r="r" b="b" t="t" l="l"/>
            <a:pathLst>
              <a:path h="10287000" w="4951736">
                <a:moveTo>
                  <a:pt x="0" y="0"/>
                </a:moveTo>
                <a:lnTo>
                  <a:pt x="4951736" y="0"/>
                </a:lnTo>
                <a:lnTo>
                  <a:pt x="49517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651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21620" y="5621495"/>
            <a:ext cx="8697542" cy="278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7"/>
              </a:lnSpc>
            </a:pPr>
            <a:r>
              <a:rPr lang="en-US" sz="3237" spc="317">
                <a:solidFill>
                  <a:srgbClr val="FFFFFF"/>
                </a:solidFill>
                <a:latin typeface="Montserrat Light"/>
              </a:rPr>
              <a:t>Aplicaciones basada en web que permite a los usuarios visualizar, explorar y trabajar con datos geoespaciales y mapas a través de un navegador de Internet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1620" y="1431642"/>
            <a:ext cx="8377446" cy="25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VISORES CARTOGRÁFICOS EN LA WEB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951736" y="9258300"/>
            <a:ext cx="1710961" cy="5151063"/>
            <a:chOff x="0" y="0"/>
            <a:chExt cx="450623" cy="13566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0623" cy="1356659"/>
            </a:xfrm>
            <a:custGeom>
              <a:avLst/>
              <a:gdLst/>
              <a:ahLst/>
              <a:cxnLst/>
              <a:rect r="r" b="b" t="t" l="l"/>
              <a:pathLst>
                <a:path h="1356659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1356659"/>
                  </a:lnTo>
                  <a:lnTo>
                    <a:pt x="0" y="1356659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3404" y="3055065"/>
            <a:ext cx="3791879" cy="784014"/>
            <a:chOff x="0" y="0"/>
            <a:chExt cx="1294303" cy="267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4303" cy="267612"/>
            </a:xfrm>
            <a:custGeom>
              <a:avLst/>
              <a:gdLst/>
              <a:ahLst/>
              <a:cxnLst/>
              <a:rect r="r" b="b" t="t" l="l"/>
              <a:pathLst>
                <a:path h="267612" w="1294303">
                  <a:moveTo>
                    <a:pt x="22459" y="0"/>
                  </a:moveTo>
                  <a:lnTo>
                    <a:pt x="1271844" y="0"/>
                  </a:lnTo>
                  <a:cubicBezTo>
                    <a:pt x="1277800" y="0"/>
                    <a:pt x="1283513" y="2366"/>
                    <a:pt x="1287725" y="6578"/>
                  </a:cubicBezTo>
                  <a:cubicBezTo>
                    <a:pt x="1291936" y="10790"/>
                    <a:pt x="1294303" y="16502"/>
                    <a:pt x="1294303" y="22459"/>
                  </a:cubicBezTo>
                  <a:lnTo>
                    <a:pt x="1294303" y="245153"/>
                  </a:lnTo>
                  <a:cubicBezTo>
                    <a:pt x="1294303" y="251109"/>
                    <a:pt x="1291936" y="256822"/>
                    <a:pt x="1287725" y="261034"/>
                  </a:cubicBezTo>
                  <a:cubicBezTo>
                    <a:pt x="1283513" y="265246"/>
                    <a:pt x="1277800" y="267612"/>
                    <a:pt x="1271844" y="267612"/>
                  </a:cubicBezTo>
                  <a:lnTo>
                    <a:pt x="22459" y="267612"/>
                  </a:lnTo>
                  <a:cubicBezTo>
                    <a:pt x="16502" y="267612"/>
                    <a:pt x="10790" y="265246"/>
                    <a:pt x="6578" y="261034"/>
                  </a:cubicBezTo>
                  <a:cubicBezTo>
                    <a:pt x="2366" y="256822"/>
                    <a:pt x="0" y="251109"/>
                    <a:pt x="0" y="245153"/>
                  </a:cubicBezTo>
                  <a:lnTo>
                    <a:pt x="0" y="22459"/>
                  </a:lnTo>
                  <a:cubicBezTo>
                    <a:pt x="0" y="16502"/>
                    <a:pt x="2366" y="10790"/>
                    <a:pt x="6578" y="6578"/>
                  </a:cubicBezTo>
                  <a:cubicBezTo>
                    <a:pt x="10790" y="2366"/>
                    <a:pt x="16502" y="0"/>
                    <a:pt x="22459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3493" y="4504544"/>
            <a:ext cx="3916302" cy="824008"/>
            <a:chOff x="0" y="0"/>
            <a:chExt cx="1336773" cy="281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773" cy="281263"/>
            </a:xfrm>
            <a:custGeom>
              <a:avLst/>
              <a:gdLst/>
              <a:ahLst/>
              <a:cxnLst/>
              <a:rect r="r" b="b" t="t" l="l"/>
              <a:pathLst>
                <a:path h="281263" w="1336773">
                  <a:moveTo>
                    <a:pt x="21745" y="0"/>
                  </a:moveTo>
                  <a:lnTo>
                    <a:pt x="1315027" y="0"/>
                  </a:lnTo>
                  <a:cubicBezTo>
                    <a:pt x="1320795" y="0"/>
                    <a:pt x="1326326" y="2291"/>
                    <a:pt x="1330404" y="6369"/>
                  </a:cubicBezTo>
                  <a:cubicBezTo>
                    <a:pt x="1334482" y="10447"/>
                    <a:pt x="1336773" y="15978"/>
                    <a:pt x="1336773" y="21745"/>
                  </a:cubicBezTo>
                  <a:lnTo>
                    <a:pt x="1336773" y="259518"/>
                  </a:lnTo>
                  <a:cubicBezTo>
                    <a:pt x="1336773" y="271528"/>
                    <a:pt x="1327037" y="281263"/>
                    <a:pt x="1315027" y="281263"/>
                  </a:cubicBezTo>
                  <a:lnTo>
                    <a:pt x="21745" y="281263"/>
                  </a:lnTo>
                  <a:cubicBezTo>
                    <a:pt x="15978" y="281263"/>
                    <a:pt x="10447" y="278972"/>
                    <a:pt x="6369" y="274894"/>
                  </a:cubicBezTo>
                  <a:cubicBezTo>
                    <a:pt x="2291" y="270816"/>
                    <a:pt x="0" y="265285"/>
                    <a:pt x="0" y="259518"/>
                  </a:cubicBezTo>
                  <a:lnTo>
                    <a:pt x="0" y="21745"/>
                  </a:lnTo>
                  <a:cubicBezTo>
                    <a:pt x="0" y="15978"/>
                    <a:pt x="2291" y="10447"/>
                    <a:pt x="6369" y="6369"/>
                  </a:cubicBezTo>
                  <a:cubicBezTo>
                    <a:pt x="10447" y="2291"/>
                    <a:pt x="15978" y="0"/>
                    <a:pt x="2174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5389" y="5315284"/>
            <a:ext cx="3628816" cy="824008"/>
            <a:chOff x="0" y="0"/>
            <a:chExt cx="1238643" cy="2812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643" cy="281263"/>
            </a:xfrm>
            <a:custGeom>
              <a:avLst/>
              <a:gdLst/>
              <a:ahLst/>
              <a:cxnLst/>
              <a:rect r="r" b="b" t="t" l="l"/>
              <a:pathLst>
                <a:path h="281263" w="1238643">
                  <a:moveTo>
                    <a:pt x="23468" y="0"/>
                  </a:moveTo>
                  <a:lnTo>
                    <a:pt x="1215175" y="0"/>
                  </a:lnTo>
                  <a:cubicBezTo>
                    <a:pt x="1228136" y="0"/>
                    <a:pt x="1238643" y="10507"/>
                    <a:pt x="1238643" y="23468"/>
                  </a:cubicBezTo>
                  <a:lnTo>
                    <a:pt x="1238643" y="257795"/>
                  </a:lnTo>
                  <a:cubicBezTo>
                    <a:pt x="1238643" y="270756"/>
                    <a:pt x="1228136" y="281263"/>
                    <a:pt x="1215175" y="281263"/>
                  </a:cubicBezTo>
                  <a:lnTo>
                    <a:pt x="23468" y="281263"/>
                  </a:lnTo>
                  <a:cubicBezTo>
                    <a:pt x="17244" y="281263"/>
                    <a:pt x="11275" y="278791"/>
                    <a:pt x="6874" y="274390"/>
                  </a:cubicBezTo>
                  <a:cubicBezTo>
                    <a:pt x="2473" y="269989"/>
                    <a:pt x="0" y="264019"/>
                    <a:pt x="0" y="257795"/>
                  </a:cubicBezTo>
                  <a:lnTo>
                    <a:pt x="0" y="23468"/>
                  </a:lnTo>
                  <a:cubicBezTo>
                    <a:pt x="0" y="17244"/>
                    <a:pt x="2473" y="11275"/>
                    <a:pt x="6874" y="6874"/>
                  </a:cubicBezTo>
                  <a:cubicBezTo>
                    <a:pt x="11275" y="2473"/>
                    <a:pt x="17244" y="0"/>
                    <a:pt x="2346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43038" y="8378226"/>
            <a:ext cx="4917046" cy="824008"/>
            <a:chOff x="0" y="0"/>
            <a:chExt cx="1678362" cy="2812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8362" cy="281263"/>
            </a:xfrm>
            <a:custGeom>
              <a:avLst/>
              <a:gdLst/>
              <a:ahLst/>
              <a:cxnLst/>
              <a:rect r="r" b="b" t="t" l="l"/>
              <a:pathLst>
                <a:path h="281263" w="1678362">
                  <a:moveTo>
                    <a:pt x="17320" y="0"/>
                  </a:moveTo>
                  <a:lnTo>
                    <a:pt x="1661043" y="0"/>
                  </a:lnTo>
                  <a:cubicBezTo>
                    <a:pt x="1665636" y="0"/>
                    <a:pt x="1670041" y="1825"/>
                    <a:pt x="1673290" y="5073"/>
                  </a:cubicBezTo>
                  <a:cubicBezTo>
                    <a:pt x="1676538" y="8321"/>
                    <a:pt x="1678362" y="12726"/>
                    <a:pt x="1678362" y="17320"/>
                  </a:cubicBezTo>
                  <a:lnTo>
                    <a:pt x="1678362" y="263944"/>
                  </a:lnTo>
                  <a:cubicBezTo>
                    <a:pt x="1678362" y="273509"/>
                    <a:pt x="1670608" y="281263"/>
                    <a:pt x="1661043" y="281263"/>
                  </a:cubicBezTo>
                  <a:lnTo>
                    <a:pt x="17320" y="281263"/>
                  </a:lnTo>
                  <a:cubicBezTo>
                    <a:pt x="12726" y="281263"/>
                    <a:pt x="8321" y="279439"/>
                    <a:pt x="5073" y="276191"/>
                  </a:cubicBezTo>
                  <a:cubicBezTo>
                    <a:pt x="1825" y="272942"/>
                    <a:pt x="0" y="268537"/>
                    <a:pt x="0" y="263944"/>
                  </a:cubicBezTo>
                  <a:lnTo>
                    <a:pt x="0" y="17320"/>
                  </a:lnTo>
                  <a:cubicBezTo>
                    <a:pt x="0" y="12726"/>
                    <a:pt x="1825" y="8321"/>
                    <a:pt x="5073" y="5073"/>
                  </a:cubicBezTo>
                  <a:cubicBezTo>
                    <a:pt x="8321" y="1825"/>
                    <a:pt x="12726" y="0"/>
                    <a:pt x="1732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57978" y="3853630"/>
            <a:ext cx="3612484" cy="824008"/>
            <a:chOff x="0" y="0"/>
            <a:chExt cx="1233069" cy="2812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3069" cy="281263"/>
            </a:xfrm>
            <a:custGeom>
              <a:avLst/>
              <a:gdLst/>
              <a:ahLst/>
              <a:cxnLst/>
              <a:rect r="r" b="b" t="t" l="l"/>
              <a:pathLst>
                <a:path h="281263" w="1233069">
                  <a:moveTo>
                    <a:pt x="23574" y="0"/>
                  </a:moveTo>
                  <a:lnTo>
                    <a:pt x="1209495" y="0"/>
                  </a:lnTo>
                  <a:cubicBezTo>
                    <a:pt x="1215747" y="0"/>
                    <a:pt x="1221743" y="2484"/>
                    <a:pt x="1226164" y="6905"/>
                  </a:cubicBezTo>
                  <a:cubicBezTo>
                    <a:pt x="1230585" y="11326"/>
                    <a:pt x="1233069" y="17322"/>
                    <a:pt x="1233069" y="23574"/>
                  </a:cubicBezTo>
                  <a:lnTo>
                    <a:pt x="1233069" y="257689"/>
                  </a:lnTo>
                  <a:cubicBezTo>
                    <a:pt x="1233069" y="270709"/>
                    <a:pt x="1222514" y="281263"/>
                    <a:pt x="1209495" y="281263"/>
                  </a:cubicBezTo>
                  <a:lnTo>
                    <a:pt x="23574" y="281263"/>
                  </a:lnTo>
                  <a:cubicBezTo>
                    <a:pt x="10554" y="281263"/>
                    <a:pt x="0" y="270709"/>
                    <a:pt x="0" y="257689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73404" y="5960029"/>
            <a:ext cx="4139690" cy="818002"/>
            <a:chOff x="0" y="0"/>
            <a:chExt cx="1413023" cy="2792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3023" cy="279213"/>
            </a:xfrm>
            <a:custGeom>
              <a:avLst/>
              <a:gdLst/>
              <a:ahLst/>
              <a:cxnLst/>
              <a:rect r="r" b="b" t="t" l="l"/>
              <a:pathLst>
                <a:path h="279213" w="1413023">
                  <a:moveTo>
                    <a:pt x="20572" y="0"/>
                  </a:moveTo>
                  <a:lnTo>
                    <a:pt x="1392451" y="0"/>
                  </a:lnTo>
                  <a:cubicBezTo>
                    <a:pt x="1397907" y="0"/>
                    <a:pt x="1403140" y="2167"/>
                    <a:pt x="1406998" y="6025"/>
                  </a:cubicBezTo>
                  <a:cubicBezTo>
                    <a:pt x="1410855" y="9883"/>
                    <a:pt x="1413023" y="15116"/>
                    <a:pt x="1413023" y="20572"/>
                  </a:cubicBezTo>
                  <a:lnTo>
                    <a:pt x="1413023" y="258641"/>
                  </a:lnTo>
                  <a:cubicBezTo>
                    <a:pt x="1413023" y="264097"/>
                    <a:pt x="1410855" y="269330"/>
                    <a:pt x="1406998" y="273188"/>
                  </a:cubicBezTo>
                  <a:cubicBezTo>
                    <a:pt x="1403140" y="277046"/>
                    <a:pt x="1397907" y="279213"/>
                    <a:pt x="1392451" y="279213"/>
                  </a:cubicBezTo>
                  <a:lnTo>
                    <a:pt x="20572" y="279213"/>
                  </a:lnTo>
                  <a:cubicBezTo>
                    <a:pt x="15116" y="279213"/>
                    <a:pt x="9883" y="277046"/>
                    <a:pt x="6025" y="273188"/>
                  </a:cubicBezTo>
                  <a:cubicBezTo>
                    <a:pt x="2167" y="269330"/>
                    <a:pt x="0" y="264097"/>
                    <a:pt x="0" y="258641"/>
                  </a:cubicBezTo>
                  <a:lnTo>
                    <a:pt x="0" y="20572"/>
                  </a:lnTo>
                  <a:cubicBezTo>
                    <a:pt x="0" y="15116"/>
                    <a:pt x="2167" y="9883"/>
                    <a:pt x="6025" y="6025"/>
                  </a:cubicBezTo>
                  <a:cubicBezTo>
                    <a:pt x="9883" y="2167"/>
                    <a:pt x="15116" y="0"/>
                    <a:pt x="20572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199021" y="7379151"/>
            <a:ext cx="4351131" cy="872708"/>
            <a:chOff x="0" y="0"/>
            <a:chExt cx="1485195" cy="2978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85195" cy="297886"/>
            </a:xfrm>
            <a:custGeom>
              <a:avLst/>
              <a:gdLst/>
              <a:ahLst/>
              <a:cxnLst/>
              <a:rect r="r" b="b" t="t" l="l"/>
              <a:pathLst>
                <a:path h="297886" w="1485195">
                  <a:moveTo>
                    <a:pt x="19572" y="0"/>
                  </a:moveTo>
                  <a:lnTo>
                    <a:pt x="1465623" y="0"/>
                  </a:lnTo>
                  <a:cubicBezTo>
                    <a:pt x="1470814" y="0"/>
                    <a:pt x="1475792" y="2062"/>
                    <a:pt x="1479463" y="5733"/>
                  </a:cubicBezTo>
                  <a:cubicBezTo>
                    <a:pt x="1483133" y="9403"/>
                    <a:pt x="1485195" y="14381"/>
                    <a:pt x="1485195" y="19572"/>
                  </a:cubicBezTo>
                  <a:lnTo>
                    <a:pt x="1485195" y="278314"/>
                  </a:lnTo>
                  <a:cubicBezTo>
                    <a:pt x="1485195" y="283505"/>
                    <a:pt x="1483133" y="288483"/>
                    <a:pt x="1479463" y="292154"/>
                  </a:cubicBezTo>
                  <a:cubicBezTo>
                    <a:pt x="1475792" y="295824"/>
                    <a:pt x="1470814" y="297886"/>
                    <a:pt x="1465623" y="297886"/>
                  </a:cubicBezTo>
                  <a:lnTo>
                    <a:pt x="19572" y="297886"/>
                  </a:lnTo>
                  <a:cubicBezTo>
                    <a:pt x="14381" y="297886"/>
                    <a:pt x="9403" y="295824"/>
                    <a:pt x="5733" y="292154"/>
                  </a:cubicBezTo>
                  <a:cubicBezTo>
                    <a:pt x="2062" y="288483"/>
                    <a:pt x="0" y="283505"/>
                    <a:pt x="0" y="278314"/>
                  </a:cubicBezTo>
                  <a:lnTo>
                    <a:pt x="0" y="19572"/>
                  </a:lnTo>
                  <a:cubicBezTo>
                    <a:pt x="0" y="14381"/>
                    <a:pt x="2062" y="9403"/>
                    <a:pt x="5733" y="5733"/>
                  </a:cubicBezTo>
                  <a:cubicBezTo>
                    <a:pt x="9403" y="2062"/>
                    <a:pt x="14381" y="0"/>
                    <a:pt x="19572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15389" y="2404152"/>
            <a:ext cx="4069688" cy="851682"/>
            <a:chOff x="0" y="0"/>
            <a:chExt cx="1389129" cy="2907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9129" cy="290709"/>
            </a:xfrm>
            <a:custGeom>
              <a:avLst/>
              <a:gdLst/>
              <a:ahLst/>
              <a:cxnLst/>
              <a:rect r="r" b="b" t="t" l="l"/>
              <a:pathLst>
                <a:path h="290709" w="1389129">
                  <a:moveTo>
                    <a:pt x="20926" y="0"/>
                  </a:moveTo>
                  <a:lnTo>
                    <a:pt x="1368203" y="0"/>
                  </a:lnTo>
                  <a:cubicBezTo>
                    <a:pt x="1373753" y="0"/>
                    <a:pt x="1379076" y="2205"/>
                    <a:pt x="1383000" y="6129"/>
                  </a:cubicBezTo>
                  <a:cubicBezTo>
                    <a:pt x="1386924" y="10053"/>
                    <a:pt x="1389129" y="15376"/>
                    <a:pt x="1389129" y="20926"/>
                  </a:cubicBezTo>
                  <a:lnTo>
                    <a:pt x="1389129" y="269783"/>
                  </a:lnTo>
                  <a:cubicBezTo>
                    <a:pt x="1389129" y="281340"/>
                    <a:pt x="1379760" y="290709"/>
                    <a:pt x="1368203" y="290709"/>
                  </a:cubicBezTo>
                  <a:lnTo>
                    <a:pt x="20926" y="290709"/>
                  </a:lnTo>
                  <a:cubicBezTo>
                    <a:pt x="15376" y="290709"/>
                    <a:pt x="10053" y="288505"/>
                    <a:pt x="6129" y="284580"/>
                  </a:cubicBezTo>
                  <a:cubicBezTo>
                    <a:pt x="2205" y="280656"/>
                    <a:pt x="0" y="275333"/>
                    <a:pt x="0" y="269783"/>
                  </a:cubicBezTo>
                  <a:lnTo>
                    <a:pt x="0" y="20926"/>
                  </a:lnTo>
                  <a:cubicBezTo>
                    <a:pt x="0" y="9369"/>
                    <a:pt x="9369" y="0"/>
                    <a:pt x="2092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33888" y="6776937"/>
            <a:ext cx="5020633" cy="824008"/>
            <a:chOff x="0" y="0"/>
            <a:chExt cx="1713720" cy="2812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3720" cy="281263"/>
            </a:xfrm>
            <a:custGeom>
              <a:avLst/>
              <a:gdLst/>
              <a:ahLst/>
              <a:cxnLst/>
              <a:rect r="r" b="b" t="t" l="l"/>
              <a:pathLst>
                <a:path h="281263" w="1713720">
                  <a:moveTo>
                    <a:pt x="16962" y="0"/>
                  </a:moveTo>
                  <a:lnTo>
                    <a:pt x="1696758" y="0"/>
                  </a:lnTo>
                  <a:cubicBezTo>
                    <a:pt x="1706126" y="0"/>
                    <a:pt x="1713720" y="7594"/>
                    <a:pt x="1713720" y="16962"/>
                  </a:cubicBezTo>
                  <a:lnTo>
                    <a:pt x="1713720" y="264301"/>
                  </a:lnTo>
                  <a:cubicBezTo>
                    <a:pt x="1713720" y="268800"/>
                    <a:pt x="1711933" y="273114"/>
                    <a:pt x="1708752" y="276295"/>
                  </a:cubicBezTo>
                  <a:cubicBezTo>
                    <a:pt x="1705571" y="279476"/>
                    <a:pt x="1701257" y="281263"/>
                    <a:pt x="1696758" y="281263"/>
                  </a:cubicBezTo>
                  <a:lnTo>
                    <a:pt x="16962" y="281263"/>
                  </a:lnTo>
                  <a:cubicBezTo>
                    <a:pt x="12464" y="281263"/>
                    <a:pt x="8149" y="279476"/>
                    <a:pt x="4968" y="276295"/>
                  </a:cubicBezTo>
                  <a:cubicBezTo>
                    <a:pt x="1787" y="273114"/>
                    <a:pt x="0" y="268800"/>
                    <a:pt x="0" y="264301"/>
                  </a:cubicBezTo>
                  <a:lnTo>
                    <a:pt x="0" y="16962"/>
                  </a:lnTo>
                  <a:cubicBezTo>
                    <a:pt x="0" y="12464"/>
                    <a:pt x="1787" y="8149"/>
                    <a:pt x="4968" y="4968"/>
                  </a:cubicBezTo>
                  <a:cubicBezTo>
                    <a:pt x="8149" y="1787"/>
                    <a:pt x="12464" y="0"/>
                    <a:pt x="16962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878724" y="3091879"/>
            <a:ext cx="2350698" cy="784014"/>
          </a:xfrm>
          <a:custGeom>
            <a:avLst/>
            <a:gdLst/>
            <a:ahLst/>
            <a:cxnLst/>
            <a:rect r="r" b="b" t="t" l="l"/>
            <a:pathLst>
              <a:path h="784014" w="2350698">
                <a:moveTo>
                  <a:pt x="0" y="0"/>
                </a:moveTo>
                <a:lnTo>
                  <a:pt x="2350698" y="0"/>
                </a:lnTo>
                <a:lnTo>
                  <a:pt x="2350698" y="784015"/>
                </a:lnTo>
                <a:lnTo>
                  <a:pt x="0" y="78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602" r="0" b="-5644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76350" y="4391823"/>
            <a:ext cx="2200887" cy="1049449"/>
          </a:xfrm>
          <a:custGeom>
            <a:avLst/>
            <a:gdLst/>
            <a:ahLst/>
            <a:cxnLst/>
            <a:rect r="r" b="b" t="t" l="l"/>
            <a:pathLst>
              <a:path h="1049449" w="2200887">
                <a:moveTo>
                  <a:pt x="0" y="0"/>
                </a:moveTo>
                <a:lnTo>
                  <a:pt x="2200887" y="0"/>
                </a:lnTo>
                <a:lnTo>
                  <a:pt x="2200887" y="1049449"/>
                </a:lnTo>
                <a:lnTo>
                  <a:pt x="0" y="104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733" r="-9518" b="-14462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482033" y="5675012"/>
            <a:ext cx="2033877" cy="1357679"/>
          </a:xfrm>
          <a:custGeom>
            <a:avLst/>
            <a:gdLst/>
            <a:ahLst/>
            <a:cxnLst/>
            <a:rect r="r" b="b" t="t" l="l"/>
            <a:pathLst>
              <a:path h="1357679" w="2033877">
                <a:moveTo>
                  <a:pt x="0" y="0"/>
                </a:moveTo>
                <a:lnTo>
                  <a:pt x="2033877" y="0"/>
                </a:lnTo>
                <a:lnTo>
                  <a:pt x="2033877" y="1357679"/>
                </a:lnTo>
                <a:lnTo>
                  <a:pt x="0" y="135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32027" y="7032691"/>
            <a:ext cx="1742599" cy="1742599"/>
          </a:xfrm>
          <a:custGeom>
            <a:avLst/>
            <a:gdLst/>
            <a:ahLst/>
            <a:cxnLst/>
            <a:rect r="r" b="b" t="t" l="l"/>
            <a:pathLst>
              <a:path h="1742599" w="1742599">
                <a:moveTo>
                  <a:pt x="0" y="0"/>
                </a:moveTo>
                <a:lnTo>
                  <a:pt x="1742599" y="0"/>
                </a:lnTo>
                <a:lnTo>
                  <a:pt x="1742599" y="1742599"/>
                </a:lnTo>
                <a:lnTo>
                  <a:pt x="0" y="1742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389085" y="2592094"/>
            <a:ext cx="2759356" cy="761048"/>
          </a:xfrm>
          <a:custGeom>
            <a:avLst/>
            <a:gdLst/>
            <a:ahLst/>
            <a:cxnLst/>
            <a:rect r="r" b="b" t="t" l="l"/>
            <a:pathLst>
              <a:path h="761048" w="2759356">
                <a:moveTo>
                  <a:pt x="0" y="0"/>
                </a:moveTo>
                <a:lnTo>
                  <a:pt x="2759356" y="0"/>
                </a:lnTo>
                <a:lnTo>
                  <a:pt x="2759356" y="761048"/>
                </a:lnTo>
                <a:lnTo>
                  <a:pt x="0" y="761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565693" y="3986184"/>
            <a:ext cx="2479178" cy="538116"/>
          </a:xfrm>
          <a:custGeom>
            <a:avLst/>
            <a:gdLst/>
            <a:ahLst/>
            <a:cxnLst/>
            <a:rect r="r" b="b" t="t" l="l"/>
            <a:pathLst>
              <a:path h="538116" w="2479178">
                <a:moveTo>
                  <a:pt x="0" y="0"/>
                </a:moveTo>
                <a:lnTo>
                  <a:pt x="2479179" y="0"/>
                </a:lnTo>
                <a:lnTo>
                  <a:pt x="2479179" y="538116"/>
                </a:lnTo>
                <a:lnTo>
                  <a:pt x="0" y="538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661426" y="5262224"/>
            <a:ext cx="3192514" cy="846420"/>
          </a:xfrm>
          <a:custGeom>
            <a:avLst/>
            <a:gdLst/>
            <a:ahLst/>
            <a:cxnLst/>
            <a:rect r="r" b="b" t="t" l="l"/>
            <a:pathLst>
              <a:path h="846420" w="3192514">
                <a:moveTo>
                  <a:pt x="0" y="0"/>
                </a:moveTo>
                <a:lnTo>
                  <a:pt x="3192513" y="0"/>
                </a:lnTo>
                <a:lnTo>
                  <a:pt x="3192513" y="846420"/>
                </a:lnTo>
                <a:lnTo>
                  <a:pt x="0" y="846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565693" y="6513136"/>
            <a:ext cx="1350740" cy="1350740"/>
          </a:xfrm>
          <a:custGeom>
            <a:avLst/>
            <a:gdLst/>
            <a:ahLst/>
            <a:cxnLst/>
            <a:rect r="r" b="b" t="t" l="l"/>
            <a:pathLst>
              <a:path h="1350740" w="1350740">
                <a:moveTo>
                  <a:pt x="0" y="0"/>
                </a:moveTo>
                <a:lnTo>
                  <a:pt x="1350740" y="0"/>
                </a:lnTo>
                <a:lnTo>
                  <a:pt x="1350740" y="1350740"/>
                </a:lnTo>
                <a:lnTo>
                  <a:pt x="0" y="13507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549371" y="8312635"/>
            <a:ext cx="2438784" cy="955190"/>
          </a:xfrm>
          <a:custGeom>
            <a:avLst/>
            <a:gdLst/>
            <a:ahLst/>
            <a:cxnLst/>
            <a:rect r="r" b="b" t="t" l="l"/>
            <a:pathLst>
              <a:path h="955190" w="2438784">
                <a:moveTo>
                  <a:pt x="0" y="0"/>
                </a:moveTo>
                <a:lnTo>
                  <a:pt x="2438784" y="0"/>
                </a:lnTo>
                <a:lnTo>
                  <a:pt x="2438784" y="955190"/>
                </a:lnTo>
                <a:lnTo>
                  <a:pt x="0" y="955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476164" y="3223065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MapQuest (1996)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4184" y="813892"/>
            <a:ext cx="1667363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5000" spc="175">
                <a:solidFill>
                  <a:srgbClr val="010101"/>
                </a:solidFill>
                <a:latin typeface="Archivo Black"/>
              </a:rPr>
              <a:t>VISORES WEB Y LIBRERÍAS POPULARES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808689" y="4692541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Google Maps (2005)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01025" y="5503281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Leaflet (2011)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60457" y="8566223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CartoDB-CARTO (2013)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79199" y="6150529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Google Earth (2006)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816305" y="7572765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OpenLayers (2007)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306849" y="2671397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Bing Maps (2010)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509660" y="6963399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ArcGIS Online (2012)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67224" y="4002660"/>
            <a:ext cx="4950833" cy="40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 Light"/>
              </a:rPr>
              <a:t>Mapbox (2011)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3" r="0" b="-3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3870552"/>
            <a:ext cx="3032653" cy="959941"/>
            <a:chOff x="0" y="0"/>
            <a:chExt cx="798723" cy="2528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de navegación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87085" y="6284075"/>
            <a:ext cx="3032653" cy="959941"/>
            <a:chOff x="0" y="0"/>
            <a:chExt cx="798723" cy="2528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de transporte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54185" y="4979064"/>
            <a:ext cx="3032653" cy="856259"/>
            <a:chOff x="0" y="0"/>
            <a:chExt cx="798723" cy="2255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8723" cy="225517"/>
            </a:xfrm>
            <a:custGeom>
              <a:avLst/>
              <a:gdLst/>
              <a:ahLst/>
              <a:cxnLst/>
              <a:rect r="r" b="b" t="t" l="l"/>
              <a:pathLst>
                <a:path h="225517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de alimentación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927461" y="7174636"/>
            <a:ext cx="3032653" cy="959941"/>
            <a:chOff x="0" y="0"/>
            <a:chExt cx="798723" cy="2528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de Alojamiento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54610" y="4410005"/>
            <a:ext cx="3032653" cy="959941"/>
            <a:chOff x="0" y="0"/>
            <a:chExt cx="798723" cy="2528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Servicios Gubernamentales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768263" y="3870552"/>
            <a:ext cx="3032653" cy="959941"/>
            <a:chOff x="0" y="0"/>
            <a:chExt cx="798723" cy="2528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Gestión del Riesgo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768262" y="6191737"/>
            <a:ext cx="3032653" cy="959941"/>
            <a:chOff x="0" y="0"/>
            <a:chExt cx="798723" cy="2528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98723" cy="252824"/>
            </a:xfrm>
            <a:custGeom>
              <a:avLst/>
              <a:gdLst/>
              <a:ahLst/>
              <a:cxnLst/>
              <a:rect r="r" b="b" t="t" l="l"/>
              <a:pathLst>
                <a:path h="252824" w="798723">
                  <a:moveTo>
                    <a:pt x="0" y="0"/>
                  </a:moveTo>
                  <a:lnTo>
                    <a:pt x="798723" y="0"/>
                  </a:lnTo>
                  <a:lnTo>
                    <a:pt x="798723" y="252824"/>
                  </a:lnTo>
                  <a:lnTo>
                    <a:pt x="0" y="2528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Datos Climáticos e Imágenes Satelitales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APLICACIONES CON VISORES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51189" y="5090964"/>
            <a:ext cx="272210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Google Maps, Waze, Moovit.</a:t>
            </a:r>
          </a:p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683335" y="7358134"/>
            <a:ext cx="272210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InDriver, Uber, Didi, PickUp.</a:t>
            </a:r>
          </a:p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6109460" y="3990389"/>
            <a:ext cx="2722103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Rappi, Didi Food, Uber Eats.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09460" y="6329706"/>
            <a:ext cx="2722103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Airbnb, Booking.</a:t>
            </a:r>
          </a:p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482138" y="5558181"/>
            <a:ext cx="2722103" cy="238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Colombia en Mapas (Geoportal IGAC), Mapas Medellín, Portal Geográfico AMVA, Visor ANM</a:t>
            </a:r>
          </a:p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2887985" y="5162550"/>
            <a:ext cx="27221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SIATA, SIMMA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23537" y="7215441"/>
            <a:ext cx="272210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Geovisor IDEAM, ASF Vertex, EARTHDATA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44" r="0" b="-19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7160" y="4761565"/>
            <a:ext cx="5387212" cy="8229600"/>
            <a:chOff x="0" y="0"/>
            <a:chExt cx="1418854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885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418854">
                  <a:moveTo>
                    <a:pt x="35927" y="0"/>
                  </a:moveTo>
                  <a:lnTo>
                    <a:pt x="1382927" y="0"/>
                  </a:lnTo>
                  <a:cubicBezTo>
                    <a:pt x="1392456" y="0"/>
                    <a:pt x="1401594" y="3785"/>
                    <a:pt x="1408331" y="10523"/>
                  </a:cubicBezTo>
                  <a:cubicBezTo>
                    <a:pt x="1415069" y="17261"/>
                    <a:pt x="1418854" y="26399"/>
                    <a:pt x="1418854" y="35927"/>
                  </a:cubicBezTo>
                  <a:lnTo>
                    <a:pt x="1418854" y="2131539"/>
                  </a:lnTo>
                  <a:cubicBezTo>
                    <a:pt x="1418854" y="2141068"/>
                    <a:pt x="1415069" y="2150206"/>
                    <a:pt x="1408331" y="2156944"/>
                  </a:cubicBezTo>
                  <a:cubicBezTo>
                    <a:pt x="1401594" y="2163681"/>
                    <a:pt x="1392456" y="2167467"/>
                    <a:pt x="1382927" y="2167467"/>
                  </a:cubicBezTo>
                  <a:lnTo>
                    <a:pt x="35927" y="2167467"/>
                  </a:lnTo>
                  <a:cubicBezTo>
                    <a:pt x="26399" y="2167467"/>
                    <a:pt x="17261" y="2163681"/>
                    <a:pt x="10523" y="2156944"/>
                  </a:cubicBezTo>
                  <a:cubicBezTo>
                    <a:pt x="3785" y="2150206"/>
                    <a:pt x="0" y="2141068"/>
                    <a:pt x="0" y="2131539"/>
                  </a:cubicBezTo>
                  <a:lnTo>
                    <a:pt x="0" y="35927"/>
                  </a:lnTo>
                  <a:cubicBezTo>
                    <a:pt x="0" y="26399"/>
                    <a:pt x="3785" y="17261"/>
                    <a:pt x="10523" y="10523"/>
                  </a:cubicBezTo>
                  <a:cubicBezTo>
                    <a:pt x="17261" y="3785"/>
                    <a:pt x="26399" y="0"/>
                    <a:pt x="3592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50314" y="3743179"/>
            <a:ext cx="5386091" cy="8229600"/>
            <a:chOff x="0" y="0"/>
            <a:chExt cx="1418559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559" cy="2167467"/>
            </a:xfrm>
            <a:custGeom>
              <a:avLst/>
              <a:gdLst/>
              <a:ahLst/>
              <a:cxnLst/>
              <a:rect r="r" b="b" t="t" l="l"/>
              <a:pathLst>
                <a:path h="2167467" w="1418559">
                  <a:moveTo>
                    <a:pt x="35935" y="0"/>
                  </a:moveTo>
                  <a:lnTo>
                    <a:pt x="1382624" y="0"/>
                  </a:lnTo>
                  <a:cubicBezTo>
                    <a:pt x="1402470" y="0"/>
                    <a:pt x="1418559" y="16089"/>
                    <a:pt x="1418559" y="35935"/>
                  </a:cubicBezTo>
                  <a:lnTo>
                    <a:pt x="1418559" y="2131532"/>
                  </a:lnTo>
                  <a:cubicBezTo>
                    <a:pt x="1418559" y="2151378"/>
                    <a:pt x="1402470" y="2167467"/>
                    <a:pt x="1382624" y="2167467"/>
                  </a:cubicBezTo>
                  <a:lnTo>
                    <a:pt x="35935" y="2167467"/>
                  </a:lnTo>
                  <a:cubicBezTo>
                    <a:pt x="26404" y="2167467"/>
                    <a:pt x="17264" y="2163681"/>
                    <a:pt x="10525" y="2156942"/>
                  </a:cubicBezTo>
                  <a:cubicBezTo>
                    <a:pt x="3786" y="2150203"/>
                    <a:pt x="0" y="2141063"/>
                    <a:pt x="0" y="2131532"/>
                  </a:cubicBezTo>
                  <a:lnTo>
                    <a:pt x="0" y="35935"/>
                  </a:lnTo>
                  <a:cubicBezTo>
                    <a:pt x="0" y="16089"/>
                    <a:pt x="16089" y="0"/>
                    <a:pt x="3593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50755" y="2100440"/>
            <a:ext cx="5474802" cy="8519790"/>
            <a:chOff x="0" y="0"/>
            <a:chExt cx="1441923" cy="22438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1923" cy="2243895"/>
            </a:xfrm>
            <a:custGeom>
              <a:avLst/>
              <a:gdLst/>
              <a:ahLst/>
              <a:cxnLst/>
              <a:rect r="r" b="b" t="t" l="l"/>
              <a:pathLst>
                <a:path h="2243895" w="1441923">
                  <a:moveTo>
                    <a:pt x="35353" y="0"/>
                  </a:moveTo>
                  <a:lnTo>
                    <a:pt x="1406571" y="0"/>
                  </a:lnTo>
                  <a:cubicBezTo>
                    <a:pt x="1426095" y="0"/>
                    <a:pt x="1441923" y="15828"/>
                    <a:pt x="1441923" y="35353"/>
                  </a:cubicBezTo>
                  <a:lnTo>
                    <a:pt x="1441923" y="2208543"/>
                  </a:lnTo>
                  <a:cubicBezTo>
                    <a:pt x="1441923" y="2228067"/>
                    <a:pt x="1426095" y="2243895"/>
                    <a:pt x="1406571" y="2243895"/>
                  </a:cubicBezTo>
                  <a:lnTo>
                    <a:pt x="35353" y="2243895"/>
                  </a:lnTo>
                  <a:cubicBezTo>
                    <a:pt x="15828" y="2243895"/>
                    <a:pt x="0" y="2228067"/>
                    <a:pt x="0" y="2208543"/>
                  </a:cubicBezTo>
                  <a:lnTo>
                    <a:pt x="0" y="35353"/>
                  </a:lnTo>
                  <a:cubicBezTo>
                    <a:pt x="0" y="15828"/>
                    <a:pt x="15828" y="0"/>
                    <a:pt x="3535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6045" y="1532831"/>
            <a:ext cx="8616655" cy="1715598"/>
            <a:chOff x="0" y="0"/>
            <a:chExt cx="2269407" cy="4518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451845"/>
            </a:xfrm>
            <a:custGeom>
              <a:avLst/>
              <a:gdLst/>
              <a:ahLst/>
              <a:cxnLst/>
              <a:rect r="r" b="b" t="t" l="l"/>
              <a:pathLst>
                <a:path h="451845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429383"/>
                  </a:lnTo>
                  <a:cubicBezTo>
                    <a:pt x="2269407" y="441788"/>
                    <a:pt x="2259350" y="451845"/>
                    <a:pt x="2246945" y="451845"/>
                  </a:cubicBezTo>
                  <a:lnTo>
                    <a:pt x="22462" y="451845"/>
                  </a:lnTo>
                  <a:cubicBezTo>
                    <a:pt x="10057" y="451845"/>
                    <a:pt x="0" y="441788"/>
                    <a:pt x="0" y="429383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6045" y="7660206"/>
            <a:ext cx="3017967" cy="2432317"/>
          </a:xfrm>
          <a:custGeom>
            <a:avLst/>
            <a:gdLst/>
            <a:ahLst/>
            <a:cxnLst/>
            <a:rect r="r" b="b" t="t" l="l"/>
            <a:pathLst>
              <a:path h="2432317" w="3017967">
                <a:moveTo>
                  <a:pt x="0" y="0"/>
                </a:moveTo>
                <a:lnTo>
                  <a:pt x="3017967" y="0"/>
                </a:lnTo>
                <a:lnTo>
                  <a:pt x="3017967" y="2432317"/>
                </a:lnTo>
                <a:lnTo>
                  <a:pt x="0" y="2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64724" y="7391304"/>
            <a:ext cx="4957270" cy="1866996"/>
          </a:xfrm>
          <a:custGeom>
            <a:avLst/>
            <a:gdLst/>
            <a:ahLst/>
            <a:cxnLst/>
            <a:rect r="r" b="b" t="t" l="l"/>
            <a:pathLst>
              <a:path h="1866996" w="4957270">
                <a:moveTo>
                  <a:pt x="0" y="0"/>
                </a:moveTo>
                <a:lnTo>
                  <a:pt x="4957270" y="0"/>
                </a:lnTo>
                <a:lnTo>
                  <a:pt x="4957270" y="1866996"/>
                </a:lnTo>
                <a:lnTo>
                  <a:pt x="0" y="1866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17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08006" y="200519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TIPOS DE 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4151" y="5157518"/>
            <a:ext cx="2810608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 spc="44">
                <a:solidFill>
                  <a:srgbClr val="040506"/>
                </a:solidFill>
                <a:latin typeface="Montserrat Classic"/>
              </a:rPr>
              <a:t>Raster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9159" y="4223026"/>
            <a:ext cx="4008400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44">
                <a:solidFill>
                  <a:srgbClr val="040506"/>
                </a:solidFill>
                <a:latin typeface="Montserrat Classic"/>
              </a:rPr>
              <a:t>Datos Vectoriales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80279" y="2509400"/>
            <a:ext cx="3453691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44">
                <a:solidFill>
                  <a:srgbClr val="040506"/>
                </a:solidFill>
                <a:latin typeface="Montserrat Classic"/>
              </a:rPr>
              <a:t>Servicios web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7184" y="5989320"/>
            <a:ext cx="4924542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Representación gráfica de datos geoespaciales que divide un área en una cuadrícula de celdas o píxeles regulares. </a:t>
            </a:r>
          </a:p>
          <a:p>
            <a:pPr algn="just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908538" y="5497830"/>
            <a:ext cx="4488052" cy="135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Montserrat Light"/>
              </a:rPr>
              <a:t>Representan información geográfica mediante objetos geométricos discretos.</a:t>
            </a:r>
          </a:p>
          <a:p>
            <a:pPr algn="just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379330" y="3379470"/>
            <a:ext cx="5315876" cy="691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Montserrat Light Bold"/>
              </a:rPr>
              <a:t>WMS (Web Map Service): </a:t>
            </a:r>
            <a:r>
              <a:rPr lang="en-US" sz="2000" spc="196">
                <a:solidFill>
                  <a:srgbClr val="231F20"/>
                </a:solidFill>
                <a:latin typeface="Montserrat Light"/>
              </a:rPr>
              <a:t>Ge</a:t>
            </a:r>
            <a:r>
              <a:rPr lang="en-US" sz="2000" spc="196">
                <a:solidFill>
                  <a:srgbClr val="231F20"/>
                </a:solidFill>
                <a:latin typeface="Montserrat Light"/>
              </a:rPr>
              <a:t>nera mapas de manera dinámica en respuesta a las solicitudes de los clientes. </a:t>
            </a:r>
          </a:p>
          <a:p>
            <a:pPr algn="just">
              <a:lnSpc>
                <a:spcPts val="2760"/>
              </a:lnSpc>
            </a:pPr>
          </a:p>
          <a:p>
            <a:pPr algn="just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Montserrat Light Bold"/>
              </a:rPr>
              <a:t>WMTS (Web Map Tile Service): </a:t>
            </a:r>
            <a:r>
              <a:rPr lang="en-US" sz="2000" spc="196">
                <a:solidFill>
                  <a:srgbClr val="231F20"/>
                </a:solidFill>
                <a:latin typeface="Montserrat Light"/>
              </a:rPr>
              <a:t>proporciona mapas como "teselas" o "tiles".</a:t>
            </a:r>
          </a:p>
          <a:p>
            <a:pPr algn="just">
              <a:lnSpc>
                <a:spcPts val="2760"/>
              </a:lnSpc>
            </a:pPr>
          </a:p>
          <a:p>
            <a:pPr algn="just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Montserrat Light Bold"/>
              </a:rPr>
              <a:t>TMS (Tile Map Service): </a:t>
            </a:r>
            <a:r>
              <a:rPr lang="en-US" sz="2000" spc="196">
                <a:solidFill>
                  <a:srgbClr val="231F20"/>
                </a:solidFill>
                <a:latin typeface="Montserrat Light"/>
              </a:rPr>
              <a:t>proporciona mapas en forma de teselas, pero utiliza una estructura de directorios para organizar las teselas. </a:t>
            </a:r>
          </a:p>
          <a:p>
            <a:pPr algn="just">
              <a:lnSpc>
                <a:spcPts val="2760"/>
              </a:lnSpc>
            </a:pPr>
          </a:p>
          <a:p>
            <a:pPr algn="just" marL="431801" indent="-215900" lvl="1">
              <a:lnSpc>
                <a:spcPts val="276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Montserrat Light Bold"/>
              </a:rPr>
              <a:t>WFS (Web Feature Service): </a:t>
            </a:r>
            <a:r>
              <a:rPr lang="en-US" sz="2000" spc="196">
                <a:solidFill>
                  <a:srgbClr val="231F20"/>
                </a:solidFill>
                <a:latin typeface="Montserrat Light"/>
              </a:rPr>
              <a:t>permite la recuperación de datos geoespaciales vectoriales a través de la web. </a:t>
            </a:r>
          </a:p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DAFvSPqGpQA</dc:identifier>
  <dcterms:modified xsi:type="dcterms:W3CDTF">2011-08-01T06:04:30Z</dcterms:modified>
  <cp:revision>1</cp:revision>
  <dc:title>Visores cartográficos en la web</dc:title>
</cp:coreProperties>
</file>